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42" r:id="rId2"/>
    <p:sldId id="351" r:id="rId3"/>
    <p:sldId id="353" r:id="rId4"/>
    <p:sldId id="352" r:id="rId5"/>
    <p:sldId id="348" r:id="rId6"/>
    <p:sldId id="354" r:id="rId7"/>
    <p:sldId id="365" r:id="rId8"/>
    <p:sldId id="359" r:id="rId9"/>
    <p:sldId id="357" r:id="rId10"/>
    <p:sldId id="364" r:id="rId11"/>
    <p:sldId id="363" r:id="rId12"/>
    <p:sldId id="370" r:id="rId13"/>
    <p:sldId id="375" r:id="rId14"/>
    <p:sldId id="374" r:id="rId15"/>
    <p:sldId id="371" r:id="rId16"/>
    <p:sldId id="372" r:id="rId17"/>
    <p:sldId id="376" r:id="rId18"/>
    <p:sldId id="373" r:id="rId19"/>
    <p:sldId id="369" r:id="rId20"/>
  </p:sldIdLst>
  <p:sldSz cx="12192000" cy="6858000"/>
  <p:notesSz cx="6858000" cy="9144000"/>
  <p:defaultTextStyle>
    <a:defPPr rtl="0">
      <a:defRPr lang="tr-TR"/>
    </a:defPPr>
    <a:lvl1pPr marL="0" algn="l" defTabSz="914400" rtl="0" eaLnBrk="1" latinLnBrk="0" hangingPunct="1">
      <a:defRPr lang="tr-T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tr-T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tr-T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tr-T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tr-T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tr-T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tr-T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tr-T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tr-T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5646"/>
  </p:normalViewPr>
  <p:slideViewPr>
    <p:cSldViewPr snapToGrid="0" snapToObjects="1" showGuides="1">
      <p:cViewPr varScale="1">
        <p:scale>
          <a:sx n="54" d="100"/>
          <a:sy n="54" d="100"/>
        </p:scale>
        <p:origin x="773" y="6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7" d="100"/>
          <a:sy n="67" d="100"/>
        </p:scale>
        <p:origin x="3328" y="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>
            <a:extLst>
              <a:ext uri="{FF2B5EF4-FFF2-40B4-BE49-F238E27FC236}">
                <a16:creationId xmlns:a16="http://schemas.microsoft.com/office/drawing/2014/main" id="{027147AF-F9A9-4D63-B19C-9085990CD5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tr-TR" sz="1200"/>
            </a:lvl1pPr>
          </a:lstStyle>
          <a:p>
            <a:pPr rtl="0"/>
            <a:endParaRPr lang="tr-TR"/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5CBD61C2-5F26-464A-B758-BBDE5675F14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tr-TR" sz="1200"/>
            </a:lvl1pPr>
          </a:lstStyle>
          <a:p>
            <a:pPr rtl="0"/>
            <a:fld id="{21F610C6-A58B-4E59-BCA7-6A0A68979DF2}" type="datetime1">
              <a:rPr lang="tr-TR" smtClean="0"/>
              <a:t>27.08.2024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4557DEE5-DD29-4FD4-85BE-B7B87A25DF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tr-TR" sz="1200"/>
            </a:lvl1pPr>
          </a:lstStyle>
          <a:p>
            <a:pPr rtl="0"/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5371C804-CB60-49D5-B44A-80D733B5C7E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tr-TR" sz="1200"/>
            </a:lvl1pPr>
          </a:lstStyle>
          <a:p>
            <a:pPr rtl="0"/>
            <a:fld id="{E341B19B-2722-49DF-987B-0896100D0F3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467703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tr-TR" sz="1200"/>
            </a:lvl1pPr>
          </a:lstStyle>
          <a:p>
            <a:pPr rtl="0"/>
            <a:endParaRPr lang="tr-TR" noProof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tr-TR" sz="1200"/>
            </a:lvl1pPr>
          </a:lstStyle>
          <a:p>
            <a:fld id="{BDF5F83A-24BF-4E65-8232-9B8ED4E1119B}" type="datetime1">
              <a:rPr lang="tr-TR" smtClean="0"/>
              <a:pPr/>
              <a:t>27.08.2024</a:t>
            </a:fld>
            <a:endParaRPr lang="tr-TR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tr-TR"/>
            </a:def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tr-TR" sz="1200"/>
            </a:lvl1pPr>
          </a:lstStyle>
          <a:p>
            <a:pPr rtl="0"/>
            <a:endParaRPr lang="tr-TR" noProof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tr-TR" sz="1200"/>
            </a:lvl1pPr>
          </a:lstStyle>
          <a:p>
            <a:pPr rtl="0"/>
            <a:fld id="{DEF75CB5-5666-5049-9AE0-38EFD385C21E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tr-T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tr-T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tr-T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tr-T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tr-T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tr-T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tr-T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tr-T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tr-T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852521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100383-385B-FD1C-9162-615FFFA05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4100E190-2AD4-C53C-4FC1-2B45A0E27F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88BF56D3-748E-5ADB-799C-48AED63AD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7D822D43-CCD8-B47B-3C41-3BAD8182C2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61784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66425-0F36-3F0B-B800-6B66B51EC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7CCACE39-4FE4-C3B5-494D-DF9A3D2B67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B50F5C24-6518-49FE-C8C6-0C712A175C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0E0D758A-FA45-84FF-1255-004B9BCFAD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490475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7A3DA-271C-D458-B90D-A3DAC5BE6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BFA4ACF4-2D2A-FCB3-7654-B9CBEE9551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1328A624-B122-813F-6675-2D3151D74C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7AB15FE-8954-AF61-2D35-F892EDA938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12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384908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7A3DA-271C-D458-B90D-A3DAC5BE6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BFA4ACF4-2D2A-FCB3-7654-B9CBEE9551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1328A624-B122-813F-6675-2D3151D74C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7AB15FE-8954-AF61-2D35-F892EDA938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654882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7A3DA-271C-D458-B90D-A3DAC5BE6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BFA4ACF4-2D2A-FCB3-7654-B9CBEE9551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1328A624-B122-813F-6675-2D3151D74C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7AB15FE-8954-AF61-2D35-F892EDA938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14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74373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7A3DA-271C-D458-B90D-A3DAC5BE6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BFA4ACF4-2D2A-FCB3-7654-B9CBEE9551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1328A624-B122-813F-6675-2D3151D74C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7AB15FE-8954-AF61-2D35-F892EDA938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15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85007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7A3DA-271C-D458-B90D-A3DAC5BE6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BFA4ACF4-2D2A-FCB3-7654-B9CBEE9551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1328A624-B122-813F-6675-2D3151D74C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7AB15FE-8954-AF61-2D35-F892EDA938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16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48736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7A3DA-271C-D458-B90D-A3DAC5BE6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BFA4ACF4-2D2A-FCB3-7654-B9CBEE9551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1328A624-B122-813F-6675-2D3151D74C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7AB15FE-8954-AF61-2D35-F892EDA938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17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496103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7A3DA-271C-D458-B90D-A3DAC5BE6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BFA4ACF4-2D2A-FCB3-7654-B9CBEE9551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1328A624-B122-813F-6675-2D3151D74C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7AB15FE-8954-AF61-2D35-F892EDA938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18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300195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F5D76-1049-3C65-8F56-877EAE4FC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>
            <a:extLst>
              <a:ext uri="{FF2B5EF4-FFF2-40B4-BE49-F238E27FC236}">
                <a16:creationId xmlns:a16="http://schemas.microsoft.com/office/drawing/2014/main" id="{ABA6FCC0-2196-F981-8FEE-88A1B40986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>
            <a:extLst>
              <a:ext uri="{FF2B5EF4-FFF2-40B4-BE49-F238E27FC236}">
                <a16:creationId xmlns:a16="http://schemas.microsoft.com/office/drawing/2014/main" id="{CDB653DF-33B0-2F3B-291D-C62C6F3ADE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A8DB8B5-D562-1475-A97C-77553A1751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DEF75CB5-5666-5049-9AE0-38EFD385C21E}" type="slidenum">
              <a:rPr lang="tr-TR" smtClean="0"/>
              <a:t>19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3084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76506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577D30-0F03-9CA0-E97F-200C33508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E5797BBB-74E6-F4E2-6A24-F90CC2D40A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50689979-4C9E-9E75-17E2-464F682269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09ECFA66-82D0-4F9D-419D-C15D74884A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407083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DEF75CB5-5666-5049-9AE0-38EFD385C21E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05731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92300-7708-EF5A-9EA5-846152053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63EA4165-045F-3335-66B2-7B988DDD2B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1ECB09DF-CFD4-BBA2-2AD0-6F2B6D26DC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A332B630-5C39-EFD9-038E-AA533E4BE7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81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BC757-B527-4905-7311-6A8940E94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9FD0870D-E565-EE29-3E6C-9A002AA523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51A9266A-B769-AB4B-2331-69E811F684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C4C980E1-8EAE-A5B2-345F-B24F333CF9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81713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7A3DA-271C-D458-B90D-A3DAC5BE6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BFA4ACF4-2D2A-FCB3-7654-B9CBEE9551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1328A624-B122-813F-6675-2D3151D74C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7AB15FE-8954-AF61-2D35-F892EDA938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094728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9D18D-3D2D-14BF-C643-FB687BABA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D7D75FE0-BAEA-2F8F-3D7B-E5CECEC44E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26BCB98E-85B4-9F66-3436-E34FF47889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A775568-3A20-60EE-67B3-F3C51ACC09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89273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Özel Düzen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İçerik Yer Tutucusu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İçerik Yer Tutucusu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tr-TR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tr-TR" noProof="0"/>
              <a:t>Başlığı düzenlemek için tıklayın</a:t>
            </a:r>
          </a:p>
        </p:txBody>
      </p:sp>
      <p:sp>
        <p:nvSpPr>
          <p:cNvPr id="12" name="Alt Başlık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tr-TR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tr-TR" sz="2000"/>
            </a:lvl2pPr>
            <a:lvl3pPr marL="914400" indent="0" algn="ctr">
              <a:buNone/>
              <a:defRPr lang="tr-TR" sz="1800"/>
            </a:lvl3pPr>
            <a:lvl4pPr marL="1371600" indent="0" algn="ctr">
              <a:buNone/>
              <a:defRPr lang="tr-TR" sz="1600"/>
            </a:lvl4pPr>
            <a:lvl5pPr marL="1828800" indent="0" algn="ctr">
              <a:buNone/>
              <a:defRPr lang="tr-TR" sz="1600"/>
            </a:lvl5pPr>
            <a:lvl6pPr marL="2286000" indent="0" algn="ctr">
              <a:buNone/>
              <a:defRPr lang="tr-TR" sz="1600"/>
            </a:lvl6pPr>
            <a:lvl7pPr marL="2743200" indent="0" algn="ctr">
              <a:buNone/>
              <a:defRPr lang="tr-TR" sz="1600"/>
            </a:lvl7pPr>
            <a:lvl8pPr marL="3200400" indent="0" algn="ctr">
              <a:buNone/>
              <a:defRPr lang="tr-TR" sz="1600"/>
            </a:lvl8pPr>
            <a:lvl9pPr marL="3657600" indent="0" algn="ctr">
              <a:buNone/>
              <a:defRPr lang="tr-TR" sz="1600"/>
            </a:lvl9pPr>
          </a:lstStyle>
          <a:p>
            <a:pPr rtl="0"/>
            <a:r>
              <a:rPr lang="tr-TR" noProof="0"/>
              <a:t>Alt başlığı düzenlemek için tıklayın</a:t>
            </a:r>
          </a:p>
        </p:txBody>
      </p:sp>
      <p:sp>
        <p:nvSpPr>
          <p:cNvPr id="8" name="Metin Yer Tutucusu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tr-TR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tr-TR" noProof="0"/>
              <a:t>Ana metin stilini düzenlemek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Özel Düzen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İçerik Yer Tutucusu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İçerik Yer Tutucusu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Dikdörtgen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tr-TR"/>
            </a:defPPr>
          </a:lstStyle>
          <a:p>
            <a:pPr rtl="0"/>
            <a:r>
              <a:rPr lang="tr-TR" noProof="0"/>
              <a:t>Başlık stilini düzenlemek için tıklayın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sp>
        <p:nvSpPr>
          <p:cNvPr id="21" name="Metin Yer Tutucusu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tr-TR" sz="2000"/>
            </a:lvl1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18" name="Metin Yer Tutucusu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tr-TR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tr-TR"/>
            </a:pPr>
            <a:r>
              <a:rPr lang="tr-TR" noProof="0">
                <a:solidFill>
                  <a:schemeClr val="bg1"/>
                </a:solidFill>
              </a:rPr>
              <a:t>Ana metin stilini düzenlemek için tıklayın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tr-TR"/>
            </a:pPr>
            <a:r>
              <a:rPr lang="tr-TR" noProof="0">
                <a:solidFill>
                  <a:schemeClr val="bg1"/>
                </a:solidFill>
              </a:rPr>
              <a:t>Ana metin stilini düzenlemek için tıklayın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tr-TR"/>
            </a:pPr>
            <a:r>
              <a:rPr lang="tr-TR" noProof="0">
                <a:solidFill>
                  <a:schemeClr val="bg1"/>
                </a:solidFill>
              </a:rPr>
              <a:t>Ana metin stilini düzenlemek için tıklayın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tr-TR"/>
            </a:pPr>
            <a:endParaRPr lang="tr-TR" noProof="0">
              <a:solidFill>
                <a:schemeClr val="bg1"/>
              </a:solidFill>
            </a:endParaRPr>
          </a:p>
          <a:p>
            <a:pPr rtl="0"/>
            <a:endParaRPr lang="tr-TR" noProof="0">
              <a:solidFill>
                <a:schemeClr val="bg1"/>
              </a:solidFill>
            </a:endParaRPr>
          </a:p>
          <a:p>
            <a:pPr rtl="0"/>
            <a:endParaRPr lang="tr-TR" noProof="0">
              <a:solidFill>
                <a:schemeClr val="bg1"/>
              </a:solidFill>
            </a:endParaRPr>
          </a:p>
        </p:txBody>
      </p:sp>
      <p:cxnSp>
        <p:nvCxnSpPr>
          <p:cNvPr id="15" name="Düz Bağlayıcı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lt Bilgi Yer Tutucusu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tr-T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Bilimsel bulgular</a:t>
            </a:r>
          </a:p>
        </p:txBody>
      </p:sp>
      <p:sp>
        <p:nvSpPr>
          <p:cNvPr id="19" name="Slayt Numarası Yer Tutucusu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tr-T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6" name="Grafik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Özel Düze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Resim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Dikdörtgen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tr-TR" spc="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25" name="Metin Yer Tutucusu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tr-TR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tr-TR" noProof="0" dirty="0"/>
              <a:t>Asıl metin stillerini düzenlemek için tıklayın</a:t>
            </a:r>
          </a:p>
        </p:txBody>
      </p:sp>
      <p:cxnSp>
        <p:nvCxnSpPr>
          <p:cNvPr id="12" name="Düz Bağlayıcı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Düz Bağlayıcı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etin Yer Tutucusu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tr-TR" sz="2000"/>
            </a:lvl1pPr>
          </a:lstStyle>
          <a:p>
            <a:pPr lvl="0" rtl="0"/>
            <a:r>
              <a:rPr lang="tr-TR" noProof="0" dirty="0"/>
              <a:t>Asıl metin stillerini düzenlemek için tıklayın</a:t>
            </a:r>
          </a:p>
        </p:txBody>
      </p:sp>
      <p:sp>
        <p:nvSpPr>
          <p:cNvPr id="19" name="Metin Yer Tutucusu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tr-TR" sz="2000"/>
            </a:lvl1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21" name="Metin Yer Tutucusu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tr-TR" sz="2000"/>
            </a:lvl1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22" name="Alt Bilgi Yer Tutucusu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tr-T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Bilimsel bulgular</a:t>
            </a:r>
          </a:p>
        </p:txBody>
      </p:sp>
      <p:sp>
        <p:nvSpPr>
          <p:cNvPr id="23" name="Slayt Numarası Yer Tutucusu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tr-T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4" name="Grafik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15" name="Grafik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16" name="Grafik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Özel Düze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Resim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Dikdörtgen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tr-TR" spc="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8" name="Metin Yer Tutucusu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tr-TR" sz="2000" spc="300"/>
            </a:lvl1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40" name="Metin Yer Tutucusu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tr-TR" sz="2000" spc="300"/>
            </a:lvl1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5" name="İçerik Yer Tutucusu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tr-TR" sz="1600"/>
            </a:lvl2pPr>
            <a:lvl3pPr marL="859536" indent="-283464">
              <a:defRPr lang="tr-TR" sz="1600"/>
            </a:lvl3pPr>
            <a:lvl4pPr marL="1152144">
              <a:defRPr lang="tr-TR" sz="1600"/>
            </a:lvl4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</p:txBody>
      </p:sp>
      <p:sp>
        <p:nvSpPr>
          <p:cNvPr id="19" name="İçerik Yer Tutucusu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tr-TR" sz="1600"/>
            </a:lvl2pPr>
            <a:lvl3pPr marL="859536" indent="-283464">
              <a:defRPr lang="tr-TR" sz="1600"/>
            </a:lvl3pPr>
            <a:lvl4pPr marL="1152144">
              <a:defRPr lang="tr-TR" sz="1600"/>
            </a:lvl4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</p:txBody>
      </p:sp>
      <p:sp>
        <p:nvSpPr>
          <p:cNvPr id="41" name="Grafik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42" name="Grafik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44" name="Grafik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15" name="Alt Bilgi Yer Tutucusu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tr-T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Bilimsel bulgular</a:t>
            </a:r>
          </a:p>
        </p:txBody>
      </p:sp>
      <p:sp>
        <p:nvSpPr>
          <p:cNvPr id="16" name="Slayt Numarası Yer Tutucusu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tr-T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8" name="Grafik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şlık ve İçerik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ikdörtgen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tr-TR"/>
            </a:def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tr-TR" spc="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11" name="Grafik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13" name="Grafik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15" name="Alt Bilgi Yer Tutucusu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tr-T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Bilimsel bulgular</a:t>
            </a:r>
          </a:p>
        </p:txBody>
      </p:sp>
      <p:sp>
        <p:nvSpPr>
          <p:cNvPr id="16" name="Slayt Numarası Yer Tutucusu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tr-T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7" name="Grafik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19" name="Grafik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şlık ve İçerik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ikdörtgen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sp>
        <p:nvSpPr>
          <p:cNvPr id="8" name="İçerik Yer Tutucusu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tr-TR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tr-TR" b="0" i="0" noProof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Buraya resim veya grafik eklemek için tıklayın</a:t>
            </a:r>
            <a:endParaRPr lang="tr-TR" b="0" i="0" noProof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tr-TR" spc="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11" name="Grafik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13" name="Grafik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15" name="Alt Bilgi Yer Tutucusu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tr-T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Bilimsel bulgular</a:t>
            </a:r>
          </a:p>
        </p:txBody>
      </p:sp>
      <p:sp>
        <p:nvSpPr>
          <p:cNvPr id="16" name="Slayt Numarası Yer Tutucusu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tr-T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7" name="Grafik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19" name="Grafik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Özel Düzen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ikdörtgen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tr-TR" spc="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26" name="İçerik Yer Tutucusu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tr-TR" sz="1800"/>
            </a:lvl1pPr>
            <a:lvl2pPr>
              <a:defRPr lang="tr-TR" sz="1600"/>
            </a:lvl2pPr>
            <a:lvl3pPr>
              <a:defRPr lang="tr-TR" sz="1400"/>
            </a:lvl3pPr>
            <a:lvl4pPr>
              <a:defRPr lang="tr-TR" sz="1200"/>
            </a:lvl4pPr>
            <a:lvl5pPr>
              <a:defRPr lang="tr-TR" sz="1200"/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23" name="İçerik Yer Tutucusu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tr-TR" sz="1800"/>
            </a:lvl1pPr>
            <a:lvl2pPr>
              <a:defRPr lang="tr-TR" sz="1600"/>
            </a:lvl2pPr>
            <a:lvl3pPr>
              <a:defRPr lang="tr-TR" sz="1400"/>
            </a:lvl3pPr>
            <a:lvl4pPr>
              <a:defRPr lang="tr-TR" sz="1200"/>
            </a:lvl4pPr>
            <a:lvl5pPr>
              <a:defRPr lang="tr-TR" sz="1200"/>
            </a:lvl5pPr>
          </a:lstStyle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17" name="İçerik Yer Tutucusu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tr-TR" sz="1800"/>
            </a:lvl1pPr>
            <a:lvl2pPr>
              <a:defRPr lang="tr-TR" sz="1600"/>
            </a:lvl2pPr>
            <a:lvl3pPr>
              <a:defRPr lang="tr-TR" sz="1400"/>
            </a:lvl3pPr>
            <a:lvl4pPr>
              <a:defRPr lang="tr-TR" sz="1200"/>
            </a:lvl4pPr>
            <a:lvl5pPr>
              <a:defRPr lang="tr-TR" sz="1200"/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14" name="Metin Yer Tutucusu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tr-TR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 rtl="0"/>
            <a:r>
              <a:rPr lang="tr-TR" noProof="0" dirty="0"/>
              <a:t>Asıl metin stillerini düzenlemek için tıklayın</a:t>
            </a:r>
          </a:p>
        </p:txBody>
      </p:sp>
      <p:sp>
        <p:nvSpPr>
          <p:cNvPr id="24" name="Grafik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sp>
        <p:nvSpPr>
          <p:cNvPr id="13" name="Alt Bilgi Yer Tutucusu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tr-T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Bilimsel bulgular</a:t>
            </a:r>
          </a:p>
        </p:txBody>
      </p:sp>
      <p:sp>
        <p:nvSpPr>
          <p:cNvPr id="15" name="Slayt Numarası Yer Tutucusu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tr-T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6" name="Grafik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Özel Düzen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Resim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Dikdörtgen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tr-TR" spc="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21" name="İçerik Yer Tutucusu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tr-TR" sz="1800"/>
            </a:lvl1pPr>
            <a:lvl2pPr>
              <a:defRPr lang="tr-TR" sz="1600"/>
            </a:lvl2pPr>
            <a:lvl3pPr>
              <a:defRPr lang="tr-TR" sz="1400"/>
            </a:lvl3pPr>
            <a:lvl4pPr>
              <a:defRPr lang="tr-TR" sz="1200"/>
            </a:lvl4pPr>
            <a:lvl5pPr>
              <a:defRPr lang="tr-TR" sz="1200"/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Resim Yer Tutucusu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tr-TR" sz="1800">
                <a:solidFill>
                  <a:schemeClr val="tx1"/>
                </a:solidFill>
              </a:defRPr>
            </a:lvl1pPr>
          </a:lstStyle>
          <a:p>
            <a:pPr rtl="0"/>
            <a:endParaRPr lang="tr-TR" noProof="0"/>
          </a:p>
        </p:txBody>
      </p:sp>
      <p:sp>
        <p:nvSpPr>
          <p:cNvPr id="7" name="Grafik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9" name="Grafik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14" name="Alt Bilgi Yer Tutucusu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tr-T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Bilimsel bulgular</a:t>
            </a:r>
          </a:p>
        </p:txBody>
      </p:sp>
      <p:sp>
        <p:nvSpPr>
          <p:cNvPr id="20" name="Slayt Numarası Yer Tutucusu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tr-T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6" name="Grafik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  <p:sp>
        <p:nvSpPr>
          <p:cNvPr id="17" name="Grafik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Özel Düzen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İçerik Yer Tutucusu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İçerik Yer Tutucusu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Dikdörtgen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cxnSp>
        <p:nvCxnSpPr>
          <p:cNvPr id="19" name="Düz Bağlayıcı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algn="ctr" rtl="0"/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tr-TR"/>
            </a:defPPr>
          </a:lstStyle>
          <a:p>
            <a:pPr rtl="0"/>
            <a:r>
              <a:rPr lang="tr-TR" noProof="0"/>
              <a:t>Başlığı düzenlemek için tıklayın</a:t>
            </a:r>
          </a:p>
        </p:txBody>
      </p:sp>
      <p:sp>
        <p:nvSpPr>
          <p:cNvPr id="28" name="Metin Yer Tutucusu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tr-TR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16" name="Alt Bilgi Yer Tutucusu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tr-TR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Bilimsel bulgular</a:t>
            </a:r>
          </a:p>
        </p:txBody>
      </p:sp>
      <p:sp>
        <p:nvSpPr>
          <p:cNvPr id="17" name="Slayt Numarası Yer Tutucusu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tr-TR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8" name="Grafik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tr-TR"/>
            </a:defPPr>
          </a:lstStyle>
          <a:p>
            <a:pPr rtl="0"/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tr-TR"/>
            </a:def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tr-TR"/>
            </a:def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tr-TR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tr-TR" noProof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tr-TR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tr-TR" noProof="0"/>
              <a:t>Bilimsel bulgular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tr-TR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tr-TR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tr-TR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tr-TR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tr-TR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tr-TR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tr-TR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tr-T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uk.mathworks.com/matlabcentral/fileexchange/54456-licence-plate-recognition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uk.mathworks.com/help/matlab/re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" y="2770773"/>
            <a:ext cx="12191998" cy="1323440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IMAGE PROCESSING</a:t>
            </a:r>
            <a:endParaRPr lang="tr-TR" dirty="0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Arial"/>
              </a:rPr>
              <a:t>Furkan Veysi Ekici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E4534-3F80-F0E7-5E04-E1D3066BD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8C88342-10EA-AA36-32F8-33A37F0E806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39376" y="324547"/>
            <a:ext cx="5754684" cy="521216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>
                <a:solidFill>
                  <a:srgbClr val="73EBF9"/>
                </a:solidFill>
                <a:latin typeface="Biome"/>
                <a:cs typeface="Biome"/>
              </a:rPr>
              <a:t>5. </a:t>
            </a:r>
            <a:r>
              <a:rPr lang="tr-TR" err="1">
                <a:solidFill>
                  <a:srgbClr val="73EBF9"/>
                </a:solidFill>
                <a:latin typeface="Biome"/>
                <a:cs typeface="Biome"/>
              </a:rPr>
              <a:t>Wavelets</a:t>
            </a:r>
            <a:r>
              <a:rPr lang="tr-TR">
                <a:solidFill>
                  <a:srgbClr val="73EBF9"/>
                </a:solidFill>
                <a:latin typeface="Biome"/>
                <a:cs typeface="Biome"/>
              </a:rPr>
              <a:t> </a:t>
            </a:r>
            <a:r>
              <a:rPr lang="tr-TR" err="1">
                <a:solidFill>
                  <a:srgbClr val="73EBF9"/>
                </a:solidFill>
                <a:latin typeface="Biome"/>
                <a:cs typeface="Biome"/>
              </a:rPr>
              <a:t>and</a:t>
            </a:r>
            <a:r>
              <a:rPr lang="tr-TR">
                <a:solidFill>
                  <a:srgbClr val="73EBF9"/>
                </a:solidFill>
                <a:latin typeface="Biome"/>
                <a:cs typeface="Biome"/>
              </a:rPr>
              <a:t> Multi-</a:t>
            </a:r>
            <a:r>
              <a:rPr lang="tr-TR" err="1">
                <a:solidFill>
                  <a:srgbClr val="73EBF9"/>
                </a:solidFill>
                <a:latin typeface="Biome"/>
                <a:cs typeface="Biome"/>
              </a:rPr>
              <a:t>Resolution</a:t>
            </a:r>
            <a:r>
              <a:rPr lang="tr-TR">
                <a:solidFill>
                  <a:srgbClr val="73EBF9"/>
                </a:solidFill>
                <a:latin typeface="Biome"/>
                <a:cs typeface="Biome"/>
              </a:rPr>
              <a:t> </a:t>
            </a:r>
            <a:r>
              <a:rPr lang="tr-TR" err="1">
                <a:solidFill>
                  <a:srgbClr val="73EBF9"/>
                </a:solidFill>
                <a:latin typeface="Biome"/>
                <a:cs typeface="Biome"/>
              </a:rPr>
              <a:t>Processing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293E4CD-DE3D-EC5F-E9FB-D870B1D201F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96587" y="322446"/>
            <a:ext cx="3911982" cy="523316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ea typeface="+mj-lt"/>
                <a:cs typeface="+mj-lt"/>
              </a:rPr>
              <a:t>6. Image </a:t>
            </a:r>
            <a:r>
              <a:rPr lang="tr-TR" dirty="0" err="1">
                <a:ea typeface="+mj-lt"/>
                <a:cs typeface="+mj-lt"/>
              </a:rPr>
              <a:t>Compression</a:t>
            </a:r>
            <a:r>
              <a:rPr lang="tr-TR" dirty="0">
                <a:ea typeface="+mj-lt"/>
                <a:cs typeface="+mj-lt"/>
              </a:rPr>
              <a:t> </a:t>
            </a:r>
            <a:endParaRPr lang="tr-TR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2CA6DEB0-A370-BDA0-1D2E-100BDA7691E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40931" y="977323"/>
            <a:ext cx="3911982" cy="2272932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marL="283210" indent="-283210"/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fundamental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units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used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represent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images</a:t>
            </a:r>
            <a:r>
              <a:rPr lang="tr-TR" dirty="0">
                <a:ea typeface="+mn-lt"/>
                <a:cs typeface="+mn-lt"/>
              </a:rPr>
              <a:t> at </a:t>
            </a:r>
            <a:r>
              <a:rPr lang="tr-TR" dirty="0" err="1">
                <a:ea typeface="+mn-lt"/>
                <a:cs typeface="+mn-lt"/>
              </a:rPr>
              <a:t>different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resolutions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called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wavelets</a:t>
            </a:r>
            <a:r>
              <a:rPr lang="tr-TR" dirty="0">
                <a:ea typeface="+mn-lt"/>
                <a:cs typeface="+mn-lt"/>
              </a:rPr>
              <a:t>. </a:t>
            </a:r>
            <a:r>
              <a:rPr lang="tr-TR" dirty="0" err="1">
                <a:ea typeface="+mn-lt"/>
                <a:cs typeface="+mn-lt"/>
              </a:rPr>
              <a:t>Images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successively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divided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into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smaller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parts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pyramidal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representation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data </a:t>
            </a:r>
            <a:r>
              <a:rPr lang="tr-TR" dirty="0" err="1">
                <a:ea typeface="+mn-lt"/>
                <a:cs typeface="+mn-lt"/>
              </a:rPr>
              <a:t>compression</a:t>
            </a:r>
            <a:r>
              <a:rPr lang="tr-TR" dirty="0">
                <a:ea typeface="+mn-lt"/>
                <a:cs typeface="+mn-lt"/>
              </a:rPr>
              <a:t>. </a:t>
            </a:r>
            <a:endParaRPr lang="tr-TR" dirty="0">
              <a:cs typeface="Biome"/>
            </a:endParaRPr>
          </a:p>
        </p:txBody>
      </p:sp>
      <p:sp>
        <p:nvSpPr>
          <p:cNvPr id="6" name="Metin Yer Tutucusu 5">
            <a:extLst>
              <a:ext uri="{FF2B5EF4-FFF2-40B4-BE49-F238E27FC236}">
                <a16:creationId xmlns:a16="http://schemas.microsoft.com/office/drawing/2014/main" id="{49AD630C-86B0-EABB-760D-A9E2B0637B0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227315" y="977323"/>
            <a:ext cx="3900437" cy="2330659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marL="283210" indent="-283210"/>
            <a:r>
              <a:rPr lang="tr-TR" dirty="0" err="1">
                <a:ea typeface="+mn-lt"/>
                <a:cs typeface="+mn-lt"/>
              </a:rPr>
              <a:t>Images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often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compressed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transfer </a:t>
            </a:r>
            <a:r>
              <a:rPr lang="tr-TR" dirty="0" err="1">
                <a:ea typeface="+mn-lt"/>
                <a:cs typeface="+mn-lt"/>
              </a:rPr>
              <a:t>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due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storage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limits</a:t>
            </a:r>
            <a:r>
              <a:rPr lang="tr-TR" dirty="0">
                <a:ea typeface="+mn-lt"/>
                <a:cs typeface="+mn-lt"/>
              </a:rPr>
              <a:t>. Online, </a:t>
            </a:r>
            <a:r>
              <a:rPr lang="tr-TR" dirty="0" err="1">
                <a:ea typeface="+mn-lt"/>
                <a:cs typeface="+mn-lt"/>
              </a:rPr>
              <a:t>platforms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like</a:t>
            </a:r>
            <a:r>
              <a:rPr lang="tr-TR" dirty="0">
                <a:ea typeface="+mn-lt"/>
                <a:cs typeface="+mn-lt"/>
              </a:rPr>
              <a:t> Google </a:t>
            </a:r>
            <a:r>
              <a:rPr lang="tr-TR" dirty="0" err="1">
                <a:ea typeface="+mn-lt"/>
                <a:cs typeface="+mn-lt"/>
              </a:rPr>
              <a:t>use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thumbnails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efficiency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only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showing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full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resolution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when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clicked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saving</a:t>
            </a:r>
            <a:r>
              <a:rPr lang="tr-TR" dirty="0">
                <a:ea typeface="+mn-lt"/>
                <a:cs typeface="+mn-lt"/>
              </a:rPr>
              <a:t> server </a:t>
            </a:r>
            <a:r>
              <a:rPr lang="tr-TR" dirty="0" err="1">
                <a:ea typeface="+mn-lt"/>
                <a:cs typeface="+mn-lt"/>
              </a:rPr>
              <a:t>bandwidth</a:t>
            </a:r>
            <a:r>
              <a:rPr lang="tr-TR" dirty="0">
                <a:ea typeface="+mn-lt"/>
                <a:cs typeface="+mn-lt"/>
              </a:rPr>
              <a:t>. </a:t>
            </a:r>
            <a:endParaRPr lang="tr-TR" dirty="0">
              <a:solidFill>
                <a:srgbClr val="FFFFFF"/>
              </a:solidFill>
              <a:latin typeface="Arial Nova"/>
              <a:cs typeface="Biome"/>
            </a:endParaRPr>
          </a:p>
          <a:p>
            <a:pPr marL="283210" indent="-283210" rtl="0"/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2C4B01F2-452B-B7CB-65AB-D29DE508B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Image </a:t>
            </a:r>
            <a:r>
              <a:rPr lang="tr-TR" dirty="0" err="1">
                <a:cs typeface="Biome"/>
              </a:rPr>
              <a:t>Processing</a:t>
            </a:r>
            <a:endParaRPr lang="tr-TR" dirty="0" err="1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1532B7E9-B01C-7A72-7095-010B584DE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FE024F78-56A6-7740-B68D-8D4D026EDF3F}" type="slidenum">
              <a:rPr lang="tr-TR" smtClean="0"/>
              <a:pPr rtl="0"/>
              <a:t>10</a:t>
            </a:fld>
            <a:endParaRPr lang="tr-TR"/>
          </a:p>
        </p:txBody>
      </p:sp>
      <p:sp>
        <p:nvSpPr>
          <p:cNvPr id="9" name="Metin Yer Tutucusu 3">
            <a:extLst>
              <a:ext uri="{FF2B5EF4-FFF2-40B4-BE49-F238E27FC236}">
                <a16:creationId xmlns:a16="http://schemas.microsoft.com/office/drawing/2014/main" id="{295774CA-3A86-E6CE-0261-71D5BB6754D5}"/>
              </a:ext>
            </a:extLst>
          </p:cNvPr>
          <p:cNvSpPr txBox="1">
            <a:spLocks/>
          </p:cNvSpPr>
          <p:nvPr/>
        </p:nvSpPr>
        <p:spPr>
          <a:xfrm>
            <a:off x="6229623" y="3257300"/>
            <a:ext cx="4223709" cy="5233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tr-TR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r-TR" sz="2000" kern="1200" spc="3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>
                <a:ea typeface="+mj-lt"/>
                <a:cs typeface="+mj-lt"/>
              </a:rPr>
              <a:t>8. Image </a:t>
            </a:r>
            <a:r>
              <a:rPr lang="tr-TR" dirty="0" err="1">
                <a:ea typeface="+mj-lt"/>
                <a:cs typeface="+mj-lt"/>
              </a:rPr>
              <a:t>Segmentation</a:t>
            </a:r>
            <a:r>
              <a:rPr lang="tr-TR" dirty="0">
                <a:ea typeface="+mj-lt"/>
                <a:cs typeface="+mj-lt"/>
              </a:rPr>
              <a:t> </a:t>
            </a:r>
            <a:endParaRPr lang="tr-TR" dirty="0"/>
          </a:p>
        </p:txBody>
      </p:sp>
      <p:sp>
        <p:nvSpPr>
          <p:cNvPr id="11" name="Metin Yer Tutucusu 3">
            <a:extLst>
              <a:ext uri="{FF2B5EF4-FFF2-40B4-BE49-F238E27FC236}">
                <a16:creationId xmlns:a16="http://schemas.microsoft.com/office/drawing/2014/main" id="{21BC36E0-AF30-CDF3-F844-1265599B4125}"/>
              </a:ext>
            </a:extLst>
          </p:cNvPr>
          <p:cNvSpPr txBox="1">
            <a:spLocks/>
          </p:cNvSpPr>
          <p:nvPr/>
        </p:nvSpPr>
        <p:spPr>
          <a:xfrm>
            <a:off x="332205" y="3248064"/>
            <a:ext cx="5008800" cy="5233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tr-TR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r-TR" sz="2000" kern="1200" spc="3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>
                <a:ea typeface="+mj-lt"/>
                <a:cs typeface="+mj-lt"/>
              </a:rPr>
              <a:t>7. </a:t>
            </a:r>
            <a:r>
              <a:rPr lang="tr-TR" dirty="0" err="1">
                <a:ea typeface="+mj-lt"/>
                <a:cs typeface="+mj-lt"/>
              </a:rPr>
              <a:t>Morphological</a:t>
            </a:r>
            <a:r>
              <a:rPr lang="tr-TR" dirty="0">
                <a:ea typeface="+mj-lt"/>
                <a:cs typeface="+mj-lt"/>
              </a:rPr>
              <a:t> </a:t>
            </a:r>
            <a:r>
              <a:rPr lang="tr-TR" dirty="0" err="1">
                <a:ea typeface="+mj-lt"/>
                <a:cs typeface="+mj-lt"/>
              </a:rPr>
              <a:t>Processing</a:t>
            </a:r>
            <a:r>
              <a:rPr lang="tr-TR" dirty="0">
                <a:ea typeface="+mj-lt"/>
                <a:cs typeface="+mj-lt"/>
              </a:rPr>
              <a:t> </a:t>
            </a:r>
            <a:endParaRPr lang="tr-TR"/>
          </a:p>
        </p:txBody>
      </p:sp>
      <p:sp>
        <p:nvSpPr>
          <p:cNvPr id="13" name="Metin Yer Tutucusu 4">
            <a:extLst>
              <a:ext uri="{FF2B5EF4-FFF2-40B4-BE49-F238E27FC236}">
                <a16:creationId xmlns:a16="http://schemas.microsoft.com/office/drawing/2014/main" id="{892250E0-2871-4B74-39A3-A9D545F210D9}"/>
              </a:ext>
            </a:extLst>
          </p:cNvPr>
          <p:cNvSpPr txBox="1">
            <a:spLocks/>
          </p:cNvSpPr>
          <p:nvPr/>
        </p:nvSpPr>
        <p:spPr>
          <a:xfrm>
            <a:off x="262422" y="4050723"/>
            <a:ext cx="3911982" cy="33235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 spc="200" baseline="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953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52144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210" indent="-283210"/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represent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describe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shape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image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components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extracted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using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mathematical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operations</a:t>
            </a:r>
            <a:r>
              <a:rPr lang="tr-TR" dirty="0">
                <a:ea typeface="+mn-lt"/>
                <a:cs typeface="+mn-lt"/>
              </a:rPr>
              <a:t>.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instance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erosion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sharpens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while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dilation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blurs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object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edges</a:t>
            </a:r>
            <a:r>
              <a:rPr lang="tr-TR" dirty="0">
                <a:ea typeface="+mn-lt"/>
                <a:cs typeface="+mn-lt"/>
              </a:rPr>
              <a:t> in </a:t>
            </a:r>
            <a:r>
              <a:rPr lang="tr-TR" dirty="0" err="1">
                <a:ea typeface="+mn-lt"/>
                <a:cs typeface="+mn-lt"/>
              </a:rPr>
              <a:t>images</a:t>
            </a:r>
            <a:r>
              <a:rPr lang="tr-TR" dirty="0">
                <a:ea typeface="+mn-lt"/>
                <a:cs typeface="+mn-lt"/>
              </a:rPr>
              <a:t>. </a:t>
            </a:r>
            <a:endParaRPr lang="tr-TR" dirty="0"/>
          </a:p>
        </p:txBody>
      </p:sp>
      <p:sp>
        <p:nvSpPr>
          <p:cNvPr id="17" name="Metin Yer Tutucusu 4">
            <a:extLst>
              <a:ext uri="{FF2B5EF4-FFF2-40B4-BE49-F238E27FC236}">
                <a16:creationId xmlns:a16="http://schemas.microsoft.com/office/drawing/2014/main" id="{E6FECADE-48F1-7410-2A10-9D0C58714761}"/>
              </a:ext>
            </a:extLst>
          </p:cNvPr>
          <p:cNvSpPr txBox="1">
            <a:spLocks/>
          </p:cNvSpPr>
          <p:nvPr/>
        </p:nvSpPr>
        <p:spPr>
          <a:xfrm>
            <a:off x="6231421" y="4131541"/>
            <a:ext cx="3911982" cy="22729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 spc="200" baseline="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953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52144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210" indent="-283210"/>
            <a:r>
              <a:rPr lang="tr-TR" dirty="0" err="1">
                <a:ea typeface="+mn-lt"/>
                <a:cs typeface="+mn-lt"/>
              </a:rPr>
              <a:t>In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this</a:t>
            </a:r>
            <a:r>
              <a:rPr lang="tr-TR" dirty="0">
                <a:ea typeface="+mn-lt"/>
                <a:cs typeface="+mn-lt"/>
              </a:rPr>
              <a:t> step </a:t>
            </a:r>
            <a:r>
              <a:rPr lang="tr-TR" dirty="0" err="1">
                <a:ea typeface="+mn-lt"/>
                <a:cs typeface="+mn-lt"/>
              </a:rPr>
              <a:t>image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segmentation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divides</a:t>
            </a:r>
            <a:r>
              <a:rPr lang="tr-TR" dirty="0">
                <a:ea typeface="+mn-lt"/>
                <a:cs typeface="+mn-lt"/>
              </a:rPr>
              <a:t> an </a:t>
            </a:r>
            <a:r>
              <a:rPr lang="tr-TR" dirty="0" err="1">
                <a:ea typeface="+mn-lt"/>
                <a:cs typeface="+mn-lt"/>
              </a:rPr>
              <a:t>image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into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key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parts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a </a:t>
            </a:r>
            <a:r>
              <a:rPr lang="tr-TR" dirty="0" err="1">
                <a:ea typeface="+mn-lt"/>
                <a:cs typeface="+mn-lt"/>
              </a:rPr>
              <a:t>clearer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analysis</a:t>
            </a:r>
            <a:r>
              <a:rPr lang="tr-TR" dirty="0">
                <a:ea typeface="+mn-lt"/>
                <a:cs typeface="+mn-lt"/>
              </a:rPr>
              <a:t>. </a:t>
            </a:r>
            <a:r>
              <a:rPr lang="tr-TR" dirty="0" err="1">
                <a:ea typeface="+mn-lt"/>
                <a:cs typeface="+mn-lt"/>
              </a:rPr>
              <a:t>It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helps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computers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focus</a:t>
            </a:r>
            <a:r>
              <a:rPr lang="tr-TR" dirty="0">
                <a:ea typeface="+mn-lt"/>
                <a:cs typeface="+mn-lt"/>
              </a:rPr>
              <a:t> on </a:t>
            </a:r>
            <a:r>
              <a:rPr lang="tr-TR" dirty="0" err="1">
                <a:ea typeface="+mn-lt"/>
                <a:cs typeface="+mn-lt"/>
              </a:rPr>
              <a:t>vital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areas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enhancing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automated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system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performance</a:t>
            </a:r>
            <a:r>
              <a:rPr lang="tr-TR" dirty="0">
                <a:ea typeface="+mn-lt"/>
                <a:cs typeface="+mn-lt"/>
              </a:rPr>
              <a:t>. </a:t>
            </a:r>
            <a:endParaRPr lang="tr-TR">
              <a:cs typeface="Biome"/>
            </a:endParaRPr>
          </a:p>
        </p:txBody>
      </p:sp>
    </p:spTree>
    <p:extLst>
      <p:ext uri="{BB962C8B-B14F-4D97-AF65-F5344CB8AC3E}">
        <p14:creationId xmlns:p14="http://schemas.microsoft.com/office/powerpoint/2010/main" val="3654024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EB4E0-4407-2E95-F65B-B817F38DDE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35CB894-169D-8CE9-EC73-8C156E66133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39376" y="324547"/>
            <a:ext cx="3953594" cy="509671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9</a:t>
            </a:r>
            <a:r>
              <a:rPr lang="tr-TR" dirty="0">
                <a:ea typeface="+mj-lt"/>
                <a:cs typeface="+mj-lt"/>
              </a:rPr>
              <a:t>. </a:t>
            </a:r>
            <a:r>
              <a:rPr lang="tr-TR" dirty="0" err="1">
                <a:ea typeface="+mj-lt"/>
                <a:cs typeface="+mj-lt"/>
              </a:rPr>
              <a:t>Representation</a:t>
            </a:r>
            <a:r>
              <a:rPr lang="tr-TR" dirty="0">
                <a:ea typeface="+mj-lt"/>
                <a:cs typeface="+mj-lt"/>
              </a:rPr>
              <a:t> </a:t>
            </a:r>
            <a:r>
              <a:rPr lang="tr-TR" dirty="0" err="1">
                <a:ea typeface="+mj-lt"/>
                <a:cs typeface="+mj-lt"/>
              </a:rPr>
              <a:t>and</a:t>
            </a:r>
            <a:r>
              <a:rPr lang="tr-TR" dirty="0">
                <a:ea typeface="+mj-lt"/>
                <a:cs typeface="+mj-lt"/>
              </a:rPr>
              <a:t> </a:t>
            </a:r>
            <a:r>
              <a:rPr lang="tr-TR" dirty="0" err="1">
                <a:ea typeface="+mj-lt"/>
                <a:cs typeface="+mj-lt"/>
              </a:rPr>
              <a:t>Description</a:t>
            </a:r>
            <a:r>
              <a:rPr lang="tr-TR" dirty="0">
                <a:ea typeface="+mj-lt"/>
                <a:cs typeface="+mj-lt"/>
              </a:rPr>
              <a:t> </a:t>
            </a:r>
            <a:endParaRPr lang="tr-TR">
              <a:solidFill>
                <a:srgbClr val="73EBF9"/>
              </a:solidFill>
              <a:latin typeface="Biome"/>
              <a:cs typeface="Biome"/>
            </a:endParaRP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45F6B198-0775-91A1-159A-4B3BAAFA46E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96587" y="322446"/>
            <a:ext cx="3911982" cy="523316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ea typeface="+mj-lt"/>
                <a:cs typeface="+mj-lt"/>
              </a:rPr>
              <a:t>10. Object </a:t>
            </a:r>
            <a:r>
              <a:rPr lang="tr-TR" dirty="0" err="1">
                <a:ea typeface="+mj-lt"/>
                <a:cs typeface="+mj-lt"/>
              </a:rPr>
              <a:t>Detection</a:t>
            </a:r>
            <a:r>
              <a:rPr lang="tr-TR" dirty="0">
                <a:ea typeface="+mj-lt"/>
                <a:cs typeface="+mj-lt"/>
              </a:rPr>
              <a:t> </a:t>
            </a:r>
            <a:r>
              <a:rPr lang="tr-TR" dirty="0" err="1">
                <a:ea typeface="+mj-lt"/>
                <a:cs typeface="+mj-lt"/>
              </a:rPr>
              <a:t>and</a:t>
            </a:r>
            <a:r>
              <a:rPr lang="tr-TR" dirty="0">
                <a:ea typeface="+mj-lt"/>
                <a:cs typeface="+mj-lt"/>
              </a:rPr>
              <a:t> </a:t>
            </a:r>
            <a:r>
              <a:rPr lang="tr-TR" dirty="0" err="1">
                <a:ea typeface="+mj-lt"/>
                <a:cs typeface="+mj-lt"/>
              </a:rPr>
              <a:t>Recognition</a:t>
            </a:r>
            <a:r>
              <a:rPr lang="tr-TR" dirty="0">
                <a:ea typeface="+mj-lt"/>
                <a:cs typeface="+mj-lt"/>
              </a:rPr>
              <a:t> </a:t>
            </a:r>
            <a:endParaRPr lang="tr-TR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7E9B4319-89AF-2BE1-D7C9-B0AB6017F12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40931" y="977323"/>
            <a:ext cx="3911982" cy="2272932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marL="283210" indent="-283210"/>
            <a:r>
              <a:rPr lang="tr-TR" dirty="0" err="1">
                <a:ea typeface="+mn-lt"/>
                <a:cs typeface="+mn-lt"/>
              </a:rPr>
              <a:t>After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image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segmentation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next</a:t>
            </a:r>
            <a:r>
              <a:rPr lang="tr-TR" dirty="0">
                <a:ea typeface="+mn-lt"/>
                <a:cs typeface="+mn-lt"/>
              </a:rPr>
              <a:t> step </a:t>
            </a:r>
            <a:r>
              <a:rPr lang="tr-TR" dirty="0" err="1">
                <a:ea typeface="+mn-lt"/>
                <a:cs typeface="+mn-lt"/>
              </a:rPr>
              <a:t>determines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if</a:t>
            </a:r>
            <a:r>
              <a:rPr lang="tr-TR" dirty="0">
                <a:ea typeface="+mn-lt"/>
                <a:cs typeface="+mn-lt"/>
              </a:rPr>
              <a:t> a </a:t>
            </a:r>
            <a:r>
              <a:rPr lang="tr-TR" dirty="0" err="1">
                <a:ea typeface="+mn-lt"/>
                <a:cs typeface="+mn-lt"/>
              </a:rPr>
              <a:t>segmented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area</a:t>
            </a:r>
            <a:r>
              <a:rPr lang="tr-TR" dirty="0">
                <a:ea typeface="+mn-lt"/>
                <a:cs typeface="+mn-lt"/>
              </a:rPr>
              <a:t> is </a:t>
            </a:r>
            <a:r>
              <a:rPr lang="tr-TR" dirty="0" err="1">
                <a:ea typeface="+mn-lt"/>
                <a:cs typeface="+mn-lt"/>
              </a:rPr>
              <a:t>shown</a:t>
            </a:r>
            <a:r>
              <a:rPr lang="tr-TR" dirty="0">
                <a:ea typeface="+mn-lt"/>
                <a:cs typeface="+mn-lt"/>
              </a:rPr>
              <a:t> as a </a:t>
            </a:r>
            <a:r>
              <a:rPr lang="tr-TR" dirty="0" err="1">
                <a:ea typeface="+mn-lt"/>
                <a:cs typeface="+mn-lt"/>
              </a:rPr>
              <a:t>boundary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or</a:t>
            </a:r>
            <a:r>
              <a:rPr lang="tr-TR" dirty="0">
                <a:ea typeface="+mn-lt"/>
                <a:cs typeface="+mn-lt"/>
              </a:rPr>
              <a:t> a </a:t>
            </a:r>
            <a:r>
              <a:rPr lang="tr-TR" dirty="0" err="1">
                <a:ea typeface="+mn-lt"/>
                <a:cs typeface="+mn-lt"/>
              </a:rPr>
              <a:t>full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region</a:t>
            </a:r>
            <a:r>
              <a:rPr lang="tr-TR" dirty="0">
                <a:ea typeface="+mn-lt"/>
                <a:cs typeface="+mn-lt"/>
              </a:rPr>
              <a:t>. </a:t>
            </a:r>
            <a:r>
              <a:rPr lang="tr-TR" dirty="0" err="1">
                <a:ea typeface="+mn-lt"/>
                <a:cs typeface="+mn-lt"/>
              </a:rPr>
              <a:t>Description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focuses</a:t>
            </a:r>
            <a:r>
              <a:rPr lang="tr-TR" dirty="0">
                <a:ea typeface="+mn-lt"/>
                <a:cs typeface="+mn-lt"/>
              </a:rPr>
              <a:t> on </a:t>
            </a:r>
            <a:r>
              <a:rPr lang="tr-TR" dirty="0" err="1">
                <a:ea typeface="+mn-lt"/>
                <a:cs typeface="+mn-lt"/>
              </a:rPr>
              <a:t>extracting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attributes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relevant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quantitative</a:t>
            </a:r>
            <a:r>
              <a:rPr lang="tr-TR" dirty="0">
                <a:ea typeface="+mn-lt"/>
                <a:cs typeface="+mn-lt"/>
              </a:rPr>
              <a:t> data </a:t>
            </a:r>
            <a:r>
              <a:rPr lang="tr-TR" dirty="0" err="1">
                <a:ea typeface="+mn-lt"/>
                <a:cs typeface="+mn-lt"/>
              </a:rPr>
              <a:t>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distinguishing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object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classes</a:t>
            </a:r>
            <a:r>
              <a:rPr lang="tr-TR" dirty="0">
                <a:ea typeface="+mn-lt"/>
                <a:cs typeface="+mn-lt"/>
              </a:rPr>
              <a:t>. </a:t>
            </a:r>
            <a:endParaRPr lang="tr-TR" dirty="0">
              <a:cs typeface="Biome"/>
            </a:endParaRPr>
          </a:p>
        </p:txBody>
      </p:sp>
      <p:sp>
        <p:nvSpPr>
          <p:cNvPr id="6" name="Metin Yer Tutucusu 5">
            <a:extLst>
              <a:ext uri="{FF2B5EF4-FFF2-40B4-BE49-F238E27FC236}">
                <a16:creationId xmlns:a16="http://schemas.microsoft.com/office/drawing/2014/main" id="{809ADE13-BC69-5C47-2DC8-BE92EB41BC8E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227315" y="977323"/>
            <a:ext cx="3900437" cy="2330659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marL="283210" indent="-283210"/>
            <a:r>
              <a:rPr lang="tr-TR" dirty="0" err="1">
                <a:ea typeface="+mn-lt"/>
                <a:cs typeface="+mn-lt"/>
              </a:rPr>
              <a:t>Once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objects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segmented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described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system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labels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them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identifying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them</a:t>
            </a:r>
            <a:r>
              <a:rPr lang="tr-TR" dirty="0">
                <a:ea typeface="+mn-lt"/>
                <a:cs typeface="+mn-lt"/>
              </a:rPr>
              <a:t> as "</a:t>
            </a:r>
            <a:r>
              <a:rPr lang="tr-TR" dirty="0" err="1">
                <a:ea typeface="+mn-lt"/>
                <a:cs typeface="+mn-lt"/>
              </a:rPr>
              <a:t>vehicle</a:t>
            </a:r>
            <a:r>
              <a:rPr lang="tr-TR" dirty="0">
                <a:ea typeface="+mn-lt"/>
                <a:cs typeface="+mn-lt"/>
              </a:rPr>
              <a:t>," "</a:t>
            </a:r>
            <a:r>
              <a:rPr lang="tr-TR" dirty="0" err="1">
                <a:ea typeface="+mn-lt"/>
                <a:cs typeface="+mn-lt"/>
              </a:rPr>
              <a:t>person</a:t>
            </a:r>
            <a:r>
              <a:rPr lang="tr-TR" dirty="0">
                <a:ea typeface="+mn-lt"/>
                <a:cs typeface="+mn-lt"/>
              </a:rPr>
              <a:t>," </a:t>
            </a:r>
            <a:r>
              <a:rPr lang="tr-TR" dirty="0" err="1">
                <a:ea typeface="+mn-lt"/>
                <a:cs typeface="+mn-lt"/>
              </a:rPr>
              <a:t>etc</a:t>
            </a:r>
            <a:r>
              <a:rPr lang="tr-TR" dirty="0">
                <a:ea typeface="+mn-lt"/>
                <a:cs typeface="+mn-lt"/>
              </a:rPr>
              <a:t>., </a:t>
            </a:r>
            <a:r>
              <a:rPr lang="tr-TR" dirty="0" err="1">
                <a:ea typeface="+mn-lt"/>
                <a:cs typeface="+mn-lt"/>
              </a:rPr>
              <a:t>for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user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clarity</a:t>
            </a:r>
            <a:r>
              <a:rPr lang="tr-TR" dirty="0">
                <a:ea typeface="+mn-lt"/>
                <a:cs typeface="+mn-lt"/>
              </a:rPr>
              <a:t>. </a:t>
            </a:r>
            <a:endParaRPr lang="tr-TR" dirty="0">
              <a:solidFill>
                <a:srgbClr val="FFFFFF"/>
              </a:solidFill>
              <a:latin typeface="Arial Nova"/>
              <a:cs typeface="Biome"/>
            </a:endParaRPr>
          </a:p>
          <a:p>
            <a:pPr marL="283210" indent="-283210" rtl="0"/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4ACC1AA5-615D-192E-4BBF-9ACDAB6BB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Image </a:t>
            </a:r>
            <a:r>
              <a:rPr lang="tr-TR" dirty="0" err="1">
                <a:cs typeface="Biome"/>
              </a:rPr>
              <a:t>Processing</a:t>
            </a:r>
            <a:endParaRPr lang="tr-TR" dirty="0" err="1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405E7D7-4EAC-B5D4-1D17-9F62753A1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FE024F78-56A6-7740-B68D-8D4D026EDF3F}" type="slidenum">
              <a:rPr lang="tr-TR" smtClean="0"/>
              <a:pPr rtl="0"/>
              <a:t>11</a:t>
            </a:fld>
            <a:endParaRPr lang="tr-TR"/>
          </a:p>
        </p:txBody>
      </p:sp>
      <p:sp>
        <p:nvSpPr>
          <p:cNvPr id="11" name="Metin Yer Tutucusu 3">
            <a:extLst>
              <a:ext uri="{FF2B5EF4-FFF2-40B4-BE49-F238E27FC236}">
                <a16:creationId xmlns:a16="http://schemas.microsoft.com/office/drawing/2014/main" id="{31B7E930-1887-994F-D5FB-621308B015AC}"/>
              </a:ext>
            </a:extLst>
          </p:cNvPr>
          <p:cNvSpPr txBox="1">
            <a:spLocks/>
          </p:cNvSpPr>
          <p:nvPr/>
        </p:nvSpPr>
        <p:spPr>
          <a:xfrm>
            <a:off x="3611114" y="3409700"/>
            <a:ext cx="3911982" cy="5233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tr-TR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r-TR" sz="2000" kern="1200" spc="3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>
                <a:ea typeface="+mj-lt"/>
                <a:cs typeface="+mj-lt"/>
              </a:rPr>
              <a:t>11. Knowledge Base </a:t>
            </a:r>
            <a:endParaRPr lang="tr-TR" dirty="0"/>
          </a:p>
        </p:txBody>
      </p:sp>
      <p:sp>
        <p:nvSpPr>
          <p:cNvPr id="13" name="Metin Yer Tutucusu 4">
            <a:extLst>
              <a:ext uri="{FF2B5EF4-FFF2-40B4-BE49-F238E27FC236}">
                <a16:creationId xmlns:a16="http://schemas.microsoft.com/office/drawing/2014/main" id="{6077A882-7403-90B3-0706-8FB678AEEB60}"/>
              </a:ext>
            </a:extLst>
          </p:cNvPr>
          <p:cNvSpPr txBox="1">
            <a:spLocks/>
          </p:cNvSpPr>
          <p:nvPr/>
        </p:nvSpPr>
        <p:spPr>
          <a:xfrm>
            <a:off x="3518240" y="3935268"/>
            <a:ext cx="3911982" cy="33235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 spc="200" baseline="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953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52144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210" indent="-283210"/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bounding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box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coordinates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object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label</a:t>
            </a:r>
            <a:r>
              <a:rPr lang="tr-TR" dirty="0">
                <a:ea typeface="+mn-lt"/>
                <a:cs typeface="+mn-lt"/>
              </a:rPr>
              <a:t> of an </a:t>
            </a:r>
            <a:r>
              <a:rPr lang="tr-TR" dirty="0" err="1">
                <a:ea typeface="+mn-lt"/>
                <a:cs typeface="+mn-lt"/>
              </a:rPr>
              <a:t>object</a:t>
            </a:r>
            <a:r>
              <a:rPr lang="tr-TR" dirty="0">
                <a:ea typeface="+mn-lt"/>
                <a:cs typeface="+mn-lt"/>
              </a:rPr>
              <a:t> of </a:t>
            </a:r>
            <a:r>
              <a:rPr lang="tr-TR" dirty="0" err="1">
                <a:ea typeface="+mn-lt"/>
                <a:cs typeface="+mn-lt"/>
              </a:rPr>
              <a:t>interest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located</a:t>
            </a:r>
            <a:r>
              <a:rPr lang="tr-TR" dirty="0">
                <a:ea typeface="+mn-lt"/>
                <a:cs typeface="+mn-lt"/>
              </a:rPr>
              <a:t> in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image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could</a:t>
            </a:r>
            <a:r>
              <a:rPr lang="tr-TR" dirty="0">
                <a:ea typeface="+mn-lt"/>
                <a:cs typeface="+mn-lt"/>
              </a:rPr>
              <a:t> be </a:t>
            </a:r>
            <a:r>
              <a:rPr lang="tr-TR" dirty="0" err="1">
                <a:ea typeface="+mn-lt"/>
                <a:cs typeface="+mn-lt"/>
              </a:rPr>
              <a:t>all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that</a:t>
            </a:r>
            <a:r>
              <a:rPr lang="tr-TR" dirty="0">
                <a:ea typeface="+mn-lt"/>
                <a:cs typeface="+mn-lt"/>
              </a:rPr>
              <a:t> is </a:t>
            </a:r>
            <a:r>
              <a:rPr lang="tr-TR" dirty="0" err="1">
                <a:ea typeface="+mn-lt"/>
                <a:cs typeface="+mn-lt"/>
              </a:rPr>
              <a:t>needed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know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something</a:t>
            </a:r>
            <a:r>
              <a:rPr lang="tr-TR" dirty="0">
                <a:ea typeface="+mn-lt"/>
                <a:cs typeface="+mn-lt"/>
              </a:rPr>
              <a:t>. </a:t>
            </a:r>
            <a:r>
              <a:rPr lang="tr-TR" dirty="0" err="1">
                <a:ea typeface="+mn-lt"/>
                <a:cs typeface="+mn-lt"/>
              </a:rPr>
              <a:t>Anything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that</a:t>
            </a:r>
            <a:r>
              <a:rPr lang="tr-TR" dirty="0">
                <a:ea typeface="+mn-lt"/>
                <a:cs typeface="+mn-lt"/>
              </a:rPr>
              <a:t> can be </a:t>
            </a:r>
            <a:r>
              <a:rPr lang="tr-TR" dirty="0" err="1">
                <a:ea typeface="+mn-lt"/>
                <a:cs typeface="+mn-lt"/>
              </a:rPr>
              <a:t>added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knowledge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base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help</a:t>
            </a:r>
            <a:r>
              <a:rPr lang="tr-TR" dirty="0">
                <a:ea typeface="+mn-lt"/>
                <a:cs typeface="+mn-lt"/>
              </a:rPr>
              <a:t> in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solution</a:t>
            </a:r>
            <a:r>
              <a:rPr lang="tr-TR" dirty="0">
                <a:ea typeface="+mn-lt"/>
                <a:cs typeface="+mn-lt"/>
              </a:rPr>
              <a:t> of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particular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task</a:t>
            </a:r>
            <a:r>
              <a:rPr lang="tr-TR" dirty="0">
                <a:ea typeface="+mn-lt"/>
                <a:cs typeface="+mn-lt"/>
              </a:rPr>
              <a:t> at </a:t>
            </a:r>
            <a:r>
              <a:rPr lang="tr-TR" dirty="0" err="1">
                <a:ea typeface="+mn-lt"/>
                <a:cs typeface="+mn-lt"/>
              </a:rPr>
              <a:t>hand</a:t>
            </a:r>
            <a:r>
              <a:rPr lang="tr-TR" dirty="0">
                <a:ea typeface="+mn-lt"/>
                <a:cs typeface="+mn-lt"/>
              </a:rPr>
              <a:t> can be </a:t>
            </a:r>
            <a:r>
              <a:rPr lang="tr-TR" dirty="0" err="1">
                <a:ea typeface="+mn-lt"/>
                <a:cs typeface="+mn-lt"/>
              </a:rPr>
              <a:t>coded</a:t>
            </a:r>
            <a:r>
              <a:rPr lang="tr-TR" dirty="0">
                <a:ea typeface="+mn-lt"/>
                <a:cs typeface="+mn-lt"/>
              </a:rPr>
              <a:t>. 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28677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9409D-1377-2DED-1E59-86D7922CA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1C72281-EF20-16A2-5697-9A6F6CACF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30" y="666834"/>
            <a:ext cx="10019093" cy="729762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sz="4000" dirty="0">
                <a:cs typeface="Biome"/>
              </a:rPr>
              <a:t>THE CODE</a:t>
            </a:r>
          </a:p>
          <a:p>
            <a:endParaRPr lang="tr-TR" dirty="0"/>
          </a:p>
        </p:txBody>
      </p:sp>
      <p:pic>
        <p:nvPicPr>
          <p:cNvPr id="24" name="Resim 23">
            <a:extLst>
              <a:ext uri="{FF2B5EF4-FFF2-40B4-BE49-F238E27FC236}">
                <a16:creationId xmlns:a16="http://schemas.microsoft.com/office/drawing/2014/main" id="{7B5D356B-C3C5-37F3-32A6-1AAB11D43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969" y="0"/>
            <a:ext cx="5756031" cy="6858000"/>
          </a:xfrm>
          <a:prstGeom prst="rect">
            <a:avLst/>
          </a:prstGeom>
        </p:spPr>
      </p:pic>
      <p:pic>
        <p:nvPicPr>
          <p:cNvPr id="26" name="Resim 25">
            <a:extLst>
              <a:ext uri="{FF2B5EF4-FFF2-40B4-BE49-F238E27FC236}">
                <a16:creationId xmlns:a16="http://schemas.microsoft.com/office/drawing/2014/main" id="{5A1A9C66-4427-24BC-8440-6F62B4DE65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333"/>
          <a:stretch/>
        </p:blipFill>
        <p:spPr>
          <a:xfrm>
            <a:off x="0" y="0"/>
            <a:ext cx="6506662" cy="6858000"/>
          </a:xfrm>
          <a:prstGeom prst="rect">
            <a:avLst/>
          </a:prstGeom>
        </p:spPr>
      </p:pic>
      <p:sp>
        <p:nvSpPr>
          <p:cNvPr id="27" name="Başlık 1">
            <a:extLst>
              <a:ext uri="{FF2B5EF4-FFF2-40B4-BE49-F238E27FC236}">
                <a16:creationId xmlns:a16="http://schemas.microsoft.com/office/drawing/2014/main" id="{122E121E-D50B-6541-2115-1DAD8395D0FC}"/>
              </a:ext>
            </a:extLst>
          </p:cNvPr>
          <p:cNvSpPr txBox="1">
            <a:spLocks/>
          </p:cNvSpPr>
          <p:nvPr/>
        </p:nvSpPr>
        <p:spPr>
          <a:xfrm>
            <a:off x="2426677" y="104126"/>
            <a:ext cx="5330213" cy="45858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defPPr>
              <a:defRPr lang="tr-TR"/>
            </a:defPPr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tr-TR" sz="6000" kern="1200" spc="2200" baseline="0">
                <a:solidFill>
                  <a:schemeClr val="accent5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r>
              <a:rPr lang="tr-TR" sz="4000" dirty="0">
                <a:cs typeface="Biome"/>
              </a:rPr>
              <a:t>THECODE</a:t>
            </a:r>
          </a:p>
        </p:txBody>
      </p:sp>
    </p:spTree>
    <p:extLst>
      <p:ext uri="{BB962C8B-B14F-4D97-AF65-F5344CB8AC3E}">
        <p14:creationId xmlns:p14="http://schemas.microsoft.com/office/powerpoint/2010/main" val="390900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9409D-1377-2DED-1E59-86D7922CA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Başlık 1">
            <a:extLst>
              <a:ext uri="{FF2B5EF4-FFF2-40B4-BE49-F238E27FC236}">
                <a16:creationId xmlns:a16="http://schemas.microsoft.com/office/drawing/2014/main" id="{122E121E-D50B-6541-2115-1DAD8395D0FC}"/>
              </a:ext>
            </a:extLst>
          </p:cNvPr>
          <p:cNvSpPr txBox="1">
            <a:spLocks/>
          </p:cNvSpPr>
          <p:nvPr/>
        </p:nvSpPr>
        <p:spPr>
          <a:xfrm>
            <a:off x="2639502" y="-53616"/>
            <a:ext cx="8097715" cy="836651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defPPr>
              <a:defRPr lang="tr-TR"/>
            </a:defPPr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tr-TR" sz="6000" kern="1200" spc="2200" baseline="0">
                <a:solidFill>
                  <a:schemeClr val="accent5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r>
              <a:rPr lang="tr-TR" sz="4000" dirty="0">
                <a:cs typeface="Biome"/>
              </a:rPr>
              <a:t>THEMAİN CODE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1F979157-0375-38DD-546B-829767A42A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06" t="188" r="5784"/>
          <a:stretch/>
        </p:blipFill>
        <p:spPr>
          <a:xfrm>
            <a:off x="0" y="685800"/>
            <a:ext cx="6358563" cy="5292969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6A1EC7A3-B3E2-F60F-C40D-10B47D7E2E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60" r="13506"/>
          <a:stretch/>
        </p:blipFill>
        <p:spPr>
          <a:xfrm>
            <a:off x="6358563" y="685799"/>
            <a:ext cx="5785340" cy="529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061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9409D-1377-2DED-1E59-86D7922CA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1C72281-EF20-16A2-5697-9A6F6CACF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30" y="666834"/>
            <a:ext cx="10019093" cy="729762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sz="4000" dirty="0">
                <a:cs typeface="Biome"/>
              </a:rPr>
              <a:t>EXAMPLE</a:t>
            </a:r>
          </a:p>
          <a:p>
            <a:endParaRPr lang="tr-TR" dirty="0"/>
          </a:p>
        </p:txBody>
      </p:sp>
      <p:pic>
        <p:nvPicPr>
          <p:cNvPr id="18" name="Resim 17">
            <a:extLst>
              <a:ext uri="{FF2B5EF4-FFF2-40B4-BE49-F238E27FC236}">
                <a16:creationId xmlns:a16="http://schemas.microsoft.com/office/drawing/2014/main" id="{75EFD8C1-36A4-802F-393D-77FC5FF76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1151447"/>
            <a:ext cx="5829300" cy="4255822"/>
          </a:xfrm>
          <a:prstGeom prst="rect">
            <a:avLst/>
          </a:prstGeom>
        </p:spPr>
      </p:pic>
      <p:pic>
        <p:nvPicPr>
          <p:cNvPr id="20" name="Resim 19">
            <a:extLst>
              <a:ext uri="{FF2B5EF4-FFF2-40B4-BE49-F238E27FC236}">
                <a16:creationId xmlns:a16="http://schemas.microsoft.com/office/drawing/2014/main" id="{1D17E1BE-14EA-7604-C4DD-5B2D61BE4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903" y="2266462"/>
            <a:ext cx="5892312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5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9409D-1377-2DED-1E59-86D7922CA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1C72281-EF20-16A2-5697-9A6F6CACF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30" y="666834"/>
            <a:ext cx="10019093" cy="729762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sz="4000" dirty="0">
                <a:cs typeface="Biome"/>
              </a:rPr>
              <a:t>EXAMPLE</a:t>
            </a:r>
          </a:p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EF5F779F-D87F-6B8A-C74F-9EFB90520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04" y="1229542"/>
            <a:ext cx="5343708" cy="4019466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79F83F1B-E94F-065C-1FED-26CD0726D8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0138" y="1229542"/>
            <a:ext cx="5315317" cy="401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63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9409D-1377-2DED-1E59-86D7922CA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1C72281-EF20-16A2-5697-9A6F6CACF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30" y="666834"/>
            <a:ext cx="10019093" cy="729762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sz="4000" dirty="0">
                <a:cs typeface="Biome"/>
              </a:rPr>
              <a:t>EXAMPLE</a:t>
            </a:r>
          </a:p>
          <a:p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6DBD8C66-DDDF-7619-FB4F-F5D7D49DA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990" y="1212874"/>
            <a:ext cx="5227773" cy="3939881"/>
          </a:xfrm>
          <a:prstGeom prst="rect">
            <a:avLst/>
          </a:prstGeom>
        </p:spPr>
      </p:pic>
      <p:pic>
        <p:nvPicPr>
          <p:cNvPr id="8" name="Resim 7">
            <a:extLst>
              <a:ext uri="{FF2B5EF4-FFF2-40B4-BE49-F238E27FC236}">
                <a16:creationId xmlns:a16="http://schemas.microsoft.com/office/drawing/2014/main" id="{B705CD0B-29BE-FF5D-A665-DE2D5BD82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5797" y="1212873"/>
            <a:ext cx="5227773" cy="39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202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9409D-1377-2DED-1E59-86D7922CA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1C72281-EF20-16A2-5697-9A6F6CACF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30" y="666834"/>
            <a:ext cx="10019093" cy="729762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sz="4000" dirty="0">
                <a:cs typeface="Biome"/>
              </a:rPr>
              <a:t>EXAMPLE</a:t>
            </a:r>
          </a:p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F1E21BCF-3208-D23D-10C2-C2CED4FE7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142" y="974566"/>
            <a:ext cx="7873224" cy="558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170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9409D-1377-2DED-1E59-86D7922CA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1C72281-EF20-16A2-5697-9A6F6CACF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30" y="666834"/>
            <a:ext cx="10019093" cy="729762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sz="4000" dirty="0">
                <a:cs typeface="Biome"/>
              </a:rPr>
              <a:t>EXAMPLE</a:t>
            </a:r>
          </a:p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4A4125F5-F01C-308C-E75A-9450952B8E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22"/>
          <a:stretch/>
        </p:blipFill>
        <p:spPr>
          <a:xfrm>
            <a:off x="903092" y="1274884"/>
            <a:ext cx="3932261" cy="4567511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7590943D-B59A-1558-29C8-1A0888A5A5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412" y="1209034"/>
            <a:ext cx="5909500" cy="463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914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579BD-2038-2374-DA15-05C0527F7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127B104-700A-5FFB-FEB8-E1BBF5A7F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735" y="4308"/>
            <a:ext cx="3767257" cy="1358678"/>
          </a:xfrm>
        </p:spPr>
        <p:txBody>
          <a:bodyPr rtlCol="0"/>
          <a:lstStyle>
            <a:defPPr>
              <a:defRPr lang="tr-TR"/>
            </a:defPPr>
          </a:lstStyle>
          <a:p>
            <a:pPr rtl="0"/>
            <a:r>
              <a:rPr lang="tr-TR" dirty="0" err="1">
                <a:cs typeface="Biome"/>
              </a:rPr>
              <a:t>Sources</a:t>
            </a:r>
            <a:endParaRPr lang="tr-TR" dirty="0" err="1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03A73CF-38E3-C093-4E63-2B70C698E6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735" y="1625612"/>
            <a:ext cx="3767257" cy="4360246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r>
              <a:rPr lang="tr-TR" err="1">
                <a:ea typeface="+mn-lt"/>
                <a:cs typeface="+mn-lt"/>
              </a:rPr>
              <a:t>Codes</a:t>
            </a:r>
            <a:r>
              <a:rPr lang="tr-TR">
                <a:ea typeface="+mn-lt"/>
                <a:cs typeface="+mn-lt"/>
              </a:rPr>
              <a:t>: </a:t>
            </a:r>
            <a:endParaRPr lang="tr-TR"/>
          </a:p>
          <a:p>
            <a:r>
              <a:rPr lang="tr-TR" dirty="0">
                <a:ea typeface="+mn-lt"/>
                <a:cs typeface="+mn-lt"/>
                <a:hlinkClick r:id="rId3"/>
              </a:rPr>
              <a:t>https://uk.mathworks.com/matlabcentral/fileexchange/54456-licence-plate-recognition</a:t>
            </a:r>
            <a:r>
              <a:rPr lang="tr-TR" dirty="0">
                <a:ea typeface="+mn-lt"/>
                <a:cs typeface="+mn-lt"/>
              </a:rPr>
              <a:t> </a:t>
            </a:r>
            <a:endParaRPr lang="tr-TR"/>
          </a:p>
          <a:p>
            <a:endParaRPr lang="tr-TR"/>
          </a:p>
          <a:p>
            <a:r>
              <a:rPr lang="tr-TR" dirty="0" err="1">
                <a:ea typeface="+mn-lt"/>
                <a:cs typeface="+mn-lt"/>
              </a:rPr>
              <a:t>Function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explanations</a:t>
            </a:r>
            <a:r>
              <a:rPr lang="tr-TR" dirty="0">
                <a:ea typeface="+mn-lt"/>
                <a:cs typeface="+mn-lt"/>
              </a:rPr>
              <a:t>: </a:t>
            </a:r>
            <a:endParaRPr lang="tr-TR" dirty="0"/>
          </a:p>
          <a:p>
            <a:r>
              <a:rPr lang="tr-TR" dirty="0">
                <a:ea typeface="+mn-lt"/>
                <a:cs typeface="+mn-lt"/>
                <a:hlinkClick r:id="rId4"/>
              </a:rPr>
              <a:t>https://uk.mathworks.com/help/matlab/ref</a:t>
            </a:r>
            <a:r>
              <a:rPr lang="tr-TR" dirty="0">
                <a:ea typeface="+mn-lt"/>
                <a:cs typeface="+mn-lt"/>
              </a:rPr>
              <a:t> </a:t>
            </a:r>
            <a:endParaRPr lang="tr-TR"/>
          </a:p>
          <a:p>
            <a:r>
              <a:rPr lang="tr-TR" dirty="0">
                <a:ea typeface="+mn-lt"/>
                <a:cs typeface="+mn-lt"/>
              </a:rPr>
              <a:t>Image </a:t>
            </a:r>
            <a:r>
              <a:rPr lang="tr-TR" dirty="0" err="1">
                <a:ea typeface="+mn-lt"/>
                <a:cs typeface="+mn-lt"/>
              </a:rPr>
              <a:t>Processing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explanations</a:t>
            </a:r>
            <a:r>
              <a:rPr lang="tr-TR" dirty="0">
                <a:ea typeface="+mn-lt"/>
                <a:cs typeface="+mn-lt"/>
              </a:rPr>
              <a:t>: </a:t>
            </a:r>
            <a:endParaRPr lang="tr-TR"/>
          </a:p>
          <a:p>
            <a:endParaRPr lang="tr-TR"/>
          </a:p>
          <a:p>
            <a:r>
              <a:rPr lang="tr-TR" dirty="0">
                <a:ea typeface="+mn-lt"/>
                <a:cs typeface="+mn-lt"/>
              </a:rPr>
              <a:t>https://www.v7labs.com/blog/image-processing-guide </a:t>
            </a:r>
            <a:endParaRPr lang="tr-TR"/>
          </a:p>
          <a:p>
            <a:pPr rtl="0"/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943FAFA6-1361-8C4F-3F98-5533F11D6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Image </a:t>
            </a:r>
            <a:r>
              <a:rPr lang="tr-TR" dirty="0" err="1">
                <a:cs typeface="Biome"/>
              </a:rPr>
              <a:t>Processing</a:t>
            </a:r>
            <a:endParaRPr lang="tr-TR" dirty="0" err="1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790196A-7434-DE32-8834-F3DCE5749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FE024F78-56A6-7740-B68D-8D4D026EDF3F}" type="slidenum">
              <a:rPr lang="tr-TR" smtClean="0"/>
              <a:pPr rtl="0"/>
              <a:t>19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2682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661" y="763472"/>
            <a:ext cx="6910627" cy="1164882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sz="3600" err="1">
                <a:cs typeface="Biome"/>
              </a:rPr>
              <a:t>What</a:t>
            </a:r>
            <a:r>
              <a:rPr lang="tr-TR" sz="3600" dirty="0">
                <a:cs typeface="Biome"/>
              </a:rPr>
              <a:t> is Image </a:t>
            </a:r>
            <a:r>
              <a:rPr lang="tr-TR" sz="3600" err="1">
                <a:cs typeface="Biome"/>
              </a:rPr>
              <a:t>Processing</a:t>
            </a:r>
            <a:r>
              <a:rPr lang="tr-TR" sz="3600" dirty="0">
                <a:cs typeface="Biome"/>
              </a:rPr>
              <a:t>?</a:t>
            </a:r>
            <a:endParaRPr lang="tr-TR" sz="3600" dirty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rtl="0"/>
            <a:endParaRPr lang="tr-TR" dirty="0"/>
          </a:p>
          <a:p>
            <a:pPr rtl="0"/>
            <a:endParaRPr lang="tr-TR"/>
          </a:p>
          <a:p>
            <a:pPr rtl="0"/>
            <a:endParaRPr lang="tr-TR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02169" y="2971417"/>
            <a:ext cx="7350483" cy="3142350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class</a:t>
            </a:r>
            <a:r>
              <a:rPr lang="tr-TR" dirty="0">
                <a:cs typeface="Biome"/>
              </a:rPr>
              <a:t> of </a:t>
            </a:r>
            <a:r>
              <a:rPr lang="tr-TR" dirty="0" err="1">
                <a:cs typeface="Biome"/>
              </a:rPr>
              <a:t>techniques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known</a:t>
            </a:r>
            <a:r>
              <a:rPr lang="tr-TR" dirty="0">
                <a:cs typeface="Biome"/>
              </a:rPr>
              <a:t> as "</a:t>
            </a:r>
            <a:r>
              <a:rPr lang="tr-TR" dirty="0" err="1">
                <a:cs typeface="Biome"/>
              </a:rPr>
              <a:t>digital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image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processing</a:t>
            </a:r>
            <a:r>
              <a:rPr lang="tr-TR" dirty="0">
                <a:cs typeface="Biome"/>
              </a:rPr>
              <a:t>" </a:t>
            </a:r>
            <a:r>
              <a:rPr lang="tr-TR" dirty="0" err="1">
                <a:cs typeface="Biome"/>
              </a:rPr>
              <a:t>deals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with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applying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computer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algorithms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to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manipulate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digital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images</a:t>
            </a:r>
            <a:r>
              <a:rPr lang="tr-TR" dirty="0">
                <a:cs typeface="Biome"/>
              </a:rPr>
              <a:t>.</a:t>
            </a:r>
          </a:p>
          <a:p>
            <a:r>
              <a:rPr lang="tr-TR" dirty="0">
                <a:cs typeface="Biome"/>
              </a:rPr>
              <a:t>Image </a:t>
            </a:r>
            <a:r>
              <a:rPr lang="tr-TR" dirty="0" err="1">
                <a:cs typeface="Biome"/>
              </a:rPr>
              <a:t>processing</a:t>
            </a:r>
            <a:r>
              <a:rPr lang="tr-TR" dirty="0">
                <a:cs typeface="Biome"/>
              </a:rPr>
              <a:t> is </a:t>
            </a:r>
            <a:r>
              <a:rPr lang="tr-TR" dirty="0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process</a:t>
            </a:r>
            <a:r>
              <a:rPr lang="tr-TR" dirty="0">
                <a:cs typeface="Biome"/>
              </a:rPr>
              <a:t> of </a:t>
            </a:r>
            <a:r>
              <a:rPr lang="tr-TR" dirty="0" err="1">
                <a:cs typeface="Biome"/>
              </a:rPr>
              <a:t>improving</a:t>
            </a:r>
            <a:r>
              <a:rPr lang="tr-TR" dirty="0">
                <a:cs typeface="Biome"/>
              </a:rPr>
              <a:t> an </a:t>
            </a:r>
            <a:r>
              <a:rPr lang="tr-TR" dirty="0" err="1">
                <a:cs typeface="Biome"/>
              </a:rPr>
              <a:t>already-existing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image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collecting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important</a:t>
            </a:r>
            <a:r>
              <a:rPr lang="tr-TR" dirty="0">
                <a:cs typeface="Biome"/>
              </a:rPr>
              <a:t> data </a:t>
            </a:r>
            <a:r>
              <a:rPr lang="tr-TR" dirty="0" err="1">
                <a:cs typeface="Biome"/>
              </a:rPr>
              <a:t>from</a:t>
            </a:r>
            <a:r>
              <a:rPr lang="tr-TR" dirty="0">
                <a:cs typeface="Biome"/>
              </a:rPr>
              <a:t> it.</a:t>
            </a:r>
          </a:p>
          <a:p>
            <a:r>
              <a:rPr lang="tr-TR" dirty="0" err="1">
                <a:cs typeface="Biome"/>
              </a:rPr>
              <a:t>Another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use</a:t>
            </a:r>
            <a:r>
              <a:rPr lang="tr-TR" dirty="0">
                <a:cs typeface="Biome"/>
              </a:rPr>
              <a:t>, </a:t>
            </a:r>
            <a:r>
              <a:rPr lang="tr-TR" dirty="0" err="1">
                <a:cs typeface="Biome"/>
              </a:rPr>
              <a:t>particularly</a:t>
            </a:r>
            <a:r>
              <a:rPr lang="tr-TR" dirty="0">
                <a:cs typeface="Biome"/>
              </a:rPr>
              <a:t> in </a:t>
            </a:r>
            <a:r>
              <a:rPr lang="tr-TR" dirty="0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entertainment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sector</a:t>
            </a:r>
            <a:r>
              <a:rPr lang="tr-TR" dirty="0">
                <a:cs typeface="Biome"/>
              </a:rPr>
              <a:t>, is </a:t>
            </a:r>
            <a:r>
              <a:rPr lang="tr-TR" dirty="0" err="1">
                <a:cs typeface="Biome"/>
              </a:rPr>
              <a:t>manipulation</a:t>
            </a:r>
            <a:r>
              <a:rPr lang="tr-TR" dirty="0">
                <a:cs typeface="Biome"/>
              </a:rPr>
              <a:t> of </a:t>
            </a:r>
            <a:r>
              <a:rPr lang="tr-TR" dirty="0" err="1">
                <a:cs typeface="Biome"/>
              </a:rPr>
              <a:t>images</a:t>
            </a:r>
            <a:r>
              <a:rPr lang="tr-TR" dirty="0">
                <a:cs typeface="Biome"/>
              </a:rPr>
              <a:t>, </a:t>
            </a:r>
            <a:r>
              <a:rPr lang="tr-TR" dirty="0" err="1">
                <a:cs typeface="Biome"/>
              </a:rPr>
              <a:t>such</a:t>
            </a:r>
            <a:r>
              <a:rPr lang="tr-TR" dirty="0">
                <a:cs typeface="Biome"/>
              </a:rPr>
              <a:t> as </a:t>
            </a:r>
            <a:r>
              <a:rPr lang="tr-TR" dirty="0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addition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removal</a:t>
            </a:r>
            <a:r>
              <a:rPr lang="tr-TR" dirty="0">
                <a:cs typeface="Biome"/>
              </a:rPr>
              <a:t> of </a:t>
            </a:r>
            <a:r>
              <a:rPr lang="tr-TR" dirty="0" err="1">
                <a:cs typeface="Biome"/>
              </a:rPr>
              <a:t>objects</a:t>
            </a:r>
            <a:r>
              <a:rPr lang="tr-TR" dirty="0">
                <a:cs typeface="Biome"/>
              </a:rPr>
              <a:t>.</a:t>
            </a:r>
            <a:endParaRPr lang="tr-TR" dirty="0"/>
          </a:p>
        </p:txBody>
      </p:sp>
      <p:sp>
        <p:nvSpPr>
          <p:cNvPr id="17" name="Alt Bilgi Yer Tutucusu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Image </a:t>
            </a:r>
            <a:r>
              <a:rPr lang="tr-TR" dirty="0" err="1">
                <a:cs typeface="Biome"/>
              </a:rPr>
              <a:t>Processing</a:t>
            </a:r>
            <a:r>
              <a:rPr lang="tr-TR" dirty="0">
                <a:cs typeface="Biome"/>
              </a:rPr>
              <a:t> </a:t>
            </a:r>
            <a:endParaRPr lang="tr-TR" dirty="0"/>
          </a:p>
        </p:txBody>
      </p:sp>
      <p:sp>
        <p:nvSpPr>
          <p:cNvPr id="18" name="Slayt Numarası Yer Tutucusu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FE024F78-56A6-7740-B68D-8D4D026EDF3F}" type="slidenum">
              <a:rPr lang="tr-TR" smtClean="0"/>
              <a:pPr rtl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707177-7496-D3A3-EF71-428FB6284C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D286561-0FA0-0E22-4406-C58CE2B7C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297" y="878927"/>
            <a:ext cx="6910627" cy="1164882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sz="3200" dirty="0">
                <a:cs typeface="Biome"/>
              </a:rPr>
              <a:t>How </a:t>
            </a:r>
            <a:r>
              <a:rPr lang="tr-TR" sz="3200" dirty="0" err="1">
                <a:cs typeface="Biome"/>
              </a:rPr>
              <a:t>Computers</a:t>
            </a:r>
            <a:r>
              <a:rPr lang="tr-TR" sz="3200" dirty="0">
                <a:cs typeface="Biome"/>
              </a:rPr>
              <a:t> </a:t>
            </a:r>
            <a:r>
              <a:rPr lang="tr-TR" sz="3200" dirty="0" err="1">
                <a:cs typeface="Biome"/>
              </a:rPr>
              <a:t>Understand</a:t>
            </a:r>
            <a:r>
              <a:rPr lang="tr-TR" sz="3200" dirty="0">
                <a:cs typeface="Biome"/>
              </a:rPr>
              <a:t>?</a:t>
            </a:r>
            <a:endParaRPr lang="tr-TR" sz="3200" dirty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B7410A8-0864-DA23-B73F-CFF8556D536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rtl="0"/>
            <a:endParaRPr lang="tr-TR" dirty="0"/>
          </a:p>
          <a:p>
            <a:pPr rtl="0"/>
            <a:endParaRPr lang="tr-TR"/>
          </a:p>
          <a:p>
            <a:pPr rtl="0"/>
            <a:endParaRPr lang="tr-TR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110010C4-59B7-776F-4131-0F84080E7B8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02169" y="2971417"/>
            <a:ext cx="7350483" cy="3142350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A </a:t>
            </a:r>
            <a:r>
              <a:rPr lang="tr-TR" err="1">
                <a:cs typeface="Biome"/>
              </a:rPr>
              <a:t>computer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understands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digital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images</a:t>
            </a:r>
            <a:r>
              <a:rPr lang="tr-TR" dirty="0">
                <a:cs typeface="Biome"/>
              </a:rPr>
              <a:t> as 2D </a:t>
            </a:r>
            <a:r>
              <a:rPr lang="tr-TR" err="1">
                <a:cs typeface="Biome"/>
              </a:rPr>
              <a:t>or</a:t>
            </a:r>
            <a:r>
              <a:rPr lang="tr-TR" dirty="0">
                <a:cs typeface="Biome"/>
              </a:rPr>
              <a:t> 3D </a:t>
            </a:r>
            <a:r>
              <a:rPr lang="tr-TR" err="1">
                <a:cs typeface="Biome"/>
              </a:rPr>
              <a:t>matrices</a:t>
            </a:r>
            <a:r>
              <a:rPr lang="tr-TR" dirty="0">
                <a:cs typeface="Biome"/>
              </a:rPr>
              <a:t>, </a:t>
            </a:r>
            <a:r>
              <a:rPr lang="tr-TR" err="1">
                <a:cs typeface="Biome"/>
              </a:rPr>
              <a:t>where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each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value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or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pixel</a:t>
            </a:r>
            <a:r>
              <a:rPr lang="tr-TR" dirty="0">
                <a:cs typeface="Biome"/>
              </a:rPr>
              <a:t> in </a:t>
            </a:r>
            <a:r>
              <a:rPr lang="tr-TR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matrix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represents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amplitude</a:t>
            </a:r>
            <a:r>
              <a:rPr lang="tr-TR" dirty="0">
                <a:cs typeface="Biome"/>
              </a:rPr>
              <a:t>, </a:t>
            </a:r>
            <a:r>
              <a:rPr lang="tr-TR" err="1">
                <a:cs typeface="Biome"/>
              </a:rPr>
              <a:t>sometimes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referred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to</a:t>
            </a:r>
            <a:r>
              <a:rPr lang="tr-TR" dirty="0">
                <a:cs typeface="Biome"/>
              </a:rPr>
              <a:t> as </a:t>
            </a:r>
            <a:r>
              <a:rPr lang="tr-TR" err="1">
                <a:cs typeface="Biome"/>
              </a:rPr>
              <a:t>the</a:t>
            </a:r>
            <a:r>
              <a:rPr lang="tr-TR" dirty="0">
                <a:cs typeface="Biome"/>
              </a:rPr>
              <a:t> "</a:t>
            </a:r>
            <a:r>
              <a:rPr lang="tr-TR" err="1">
                <a:cs typeface="Biome"/>
              </a:rPr>
              <a:t>intensity</a:t>
            </a:r>
            <a:r>
              <a:rPr lang="tr-TR" dirty="0">
                <a:cs typeface="Biome"/>
              </a:rPr>
              <a:t>," of </a:t>
            </a:r>
            <a:r>
              <a:rPr lang="tr-TR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pixel</a:t>
            </a:r>
            <a:r>
              <a:rPr lang="tr-TR" dirty="0">
                <a:cs typeface="Biome"/>
              </a:rPr>
              <a:t>. </a:t>
            </a:r>
            <a:endParaRPr lang="tr-TR" dirty="0"/>
          </a:p>
          <a:p>
            <a:r>
              <a:rPr lang="tr-TR" dirty="0">
                <a:cs typeface="Biome"/>
              </a:rPr>
              <a:t>People </a:t>
            </a:r>
            <a:r>
              <a:rPr lang="tr-TR" dirty="0" err="1">
                <a:cs typeface="Biome"/>
              </a:rPr>
              <a:t>who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works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with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image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processing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often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work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with</a:t>
            </a:r>
            <a:r>
              <a:rPr lang="tr-TR" dirty="0">
                <a:cs typeface="Biome"/>
              </a:rPr>
              <a:t> 8-bit </a:t>
            </a:r>
            <a:r>
              <a:rPr lang="tr-TR" dirty="0" err="1">
                <a:cs typeface="Biome"/>
              </a:rPr>
              <a:t>pictures</a:t>
            </a:r>
            <a:r>
              <a:rPr lang="tr-TR" dirty="0">
                <a:cs typeface="Biome"/>
              </a:rPr>
              <a:t>, in </a:t>
            </a:r>
            <a:r>
              <a:rPr lang="tr-TR" dirty="0" err="1">
                <a:cs typeface="Biome"/>
              </a:rPr>
              <a:t>which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amplitude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value</a:t>
            </a:r>
            <a:r>
              <a:rPr lang="tr-TR" dirty="0">
                <a:cs typeface="Biome"/>
              </a:rPr>
              <a:t> is </a:t>
            </a:r>
            <a:r>
              <a:rPr lang="tr-TR" dirty="0" err="1">
                <a:cs typeface="Biome"/>
              </a:rPr>
              <a:t>between</a:t>
            </a:r>
            <a:r>
              <a:rPr lang="tr-TR" dirty="0">
                <a:cs typeface="Biome"/>
              </a:rPr>
              <a:t> 0 </a:t>
            </a:r>
            <a:r>
              <a:rPr lang="tr-TR" dirty="0" err="1">
                <a:cs typeface="Biome"/>
              </a:rPr>
              <a:t>and</a:t>
            </a:r>
            <a:r>
              <a:rPr lang="tr-TR" dirty="0">
                <a:cs typeface="Biome"/>
              </a:rPr>
              <a:t> 255. </a:t>
            </a:r>
            <a:r>
              <a:rPr lang="tr-TR" dirty="0" err="1">
                <a:cs typeface="Biome"/>
              </a:rPr>
              <a:t>Various</a:t>
            </a:r>
            <a:r>
              <a:rPr lang="tr-TR" dirty="0">
                <a:cs typeface="Biome"/>
              </a:rPr>
              <a:t> "</a:t>
            </a:r>
            <a:r>
              <a:rPr lang="tr-TR" dirty="0" err="1">
                <a:cs typeface="Biome"/>
              </a:rPr>
              <a:t>types</a:t>
            </a:r>
            <a:r>
              <a:rPr lang="tr-TR" dirty="0">
                <a:cs typeface="Biome"/>
              </a:rPr>
              <a:t>" of </a:t>
            </a:r>
            <a:r>
              <a:rPr lang="tr-TR" dirty="0" err="1">
                <a:cs typeface="Biome"/>
              </a:rPr>
              <a:t>images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are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handled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by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computers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according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to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their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function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representations</a:t>
            </a:r>
            <a:r>
              <a:rPr lang="tr-TR" dirty="0">
                <a:cs typeface="Biome"/>
              </a:rPr>
              <a:t>.</a:t>
            </a:r>
            <a:endParaRPr lang="tr-TR" dirty="0"/>
          </a:p>
        </p:txBody>
      </p:sp>
      <p:sp>
        <p:nvSpPr>
          <p:cNvPr id="17" name="Alt Bilgi Yer Tutucusu 16">
            <a:extLst>
              <a:ext uri="{FF2B5EF4-FFF2-40B4-BE49-F238E27FC236}">
                <a16:creationId xmlns:a16="http://schemas.microsoft.com/office/drawing/2014/main" id="{7FE14007-DF1E-60DA-0965-9F5493105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Image </a:t>
            </a:r>
            <a:r>
              <a:rPr lang="tr-TR" dirty="0" err="1">
                <a:cs typeface="Biome"/>
              </a:rPr>
              <a:t>Processing</a:t>
            </a:r>
            <a:r>
              <a:rPr lang="tr-TR" dirty="0">
                <a:cs typeface="Biome"/>
              </a:rPr>
              <a:t> </a:t>
            </a:r>
            <a:endParaRPr lang="tr-TR" dirty="0"/>
          </a:p>
        </p:txBody>
      </p:sp>
      <p:sp>
        <p:nvSpPr>
          <p:cNvPr id="18" name="Slayt Numarası Yer Tutucusu 17">
            <a:extLst>
              <a:ext uri="{FF2B5EF4-FFF2-40B4-BE49-F238E27FC236}">
                <a16:creationId xmlns:a16="http://schemas.microsoft.com/office/drawing/2014/main" id="{6D380859-4677-40FE-956E-FC7963281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FE024F78-56A6-7740-B68D-8D4D026EDF3F}" type="slidenum">
              <a:rPr lang="tr-TR" smtClean="0"/>
              <a:pPr rtl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49941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1565852"/>
            <a:ext cx="10515601" cy="1325563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 err="1">
                <a:ea typeface="+mj-lt"/>
                <a:cs typeface="+mj-lt"/>
              </a:rPr>
              <a:t>Digital</a:t>
            </a:r>
            <a:r>
              <a:rPr lang="tr-TR" dirty="0">
                <a:ea typeface="+mj-lt"/>
                <a:cs typeface="+mj-lt"/>
              </a:rPr>
              <a:t> Image </a:t>
            </a:r>
            <a:r>
              <a:rPr lang="tr-TR" dirty="0" err="1">
                <a:ea typeface="+mj-lt"/>
                <a:cs typeface="+mj-lt"/>
              </a:rPr>
              <a:t>Types</a:t>
            </a:r>
            <a:endParaRPr lang="tr-TR" dirty="0" err="1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endParaRPr lang="tr-TR" dirty="0"/>
          </a:p>
          <a:p>
            <a:pPr rtl="0"/>
            <a:endParaRPr lang="tr-TR"/>
          </a:p>
        </p:txBody>
      </p:sp>
      <p:sp>
        <p:nvSpPr>
          <p:cNvPr id="28" name="Metin Yer Tutucusu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80528" y="3256893"/>
            <a:ext cx="2522391" cy="1721355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1.Binary </a:t>
            </a:r>
            <a:r>
              <a:rPr lang="tr-TR" dirty="0" err="1">
                <a:cs typeface="Biome"/>
              </a:rPr>
              <a:t>images</a:t>
            </a:r>
            <a:endParaRPr lang="tr-TR" dirty="0" err="1"/>
          </a:p>
        </p:txBody>
      </p:sp>
      <p:sp>
        <p:nvSpPr>
          <p:cNvPr id="30" name="Metin Yer Tutucusu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254173"/>
            <a:ext cx="2587137" cy="1721355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2. </a:t>
            </a:r>
            <a:r>
              <a:rPr lang="tr-TR" dirty="0" err="1">
                <a:solidFill>
                  <a:srgbClr val="73EBF9"/>
                </a:solidFill>
                <a:latin typeface="Biome"/>
                <a:cs typeface="Biome"/>
              </a:rPr>
              <a:t>Grayscale</a:t>
            </a:r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 Image</a:t>
            </a:r>
          </a:p>
        </p:txBody>
      </p:sp>
      <p:sp>
        <p:nvSpPr>
          <p:cNvPr id="32" name="Metin Yer Tutucusu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021472" y="3256893"/>
            <a:ext cx="2587137" cy="1721355"/>
          </a:xfrm>
        </p:spPr>
        <p:txBody>
          <a:bodyPr rtlCol="0"/>
          <a:lstStyle>
            <a:defPPr>
              <a:defRPr lang="tr-TR"/>
            </a:defPPr>
          </a:lstStyle>
          <a:p>
            <a:pPr rtl="0"/>
            <a:endParaRPr lang="tr-TR"/>
          </a:p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3. RGB </a:t>
            </a:r>
            <a:r>
              <a:rPr lang="tr-TR" dirty="0" err="1">
                <a:solidFill>
                  <a:srgbClr val="73EBF9"/>
                </a:solidFill>
                <a:latin typeface="Biome"/>
                <a:cs typeface="Biome"/>
              </a:rPr>
              <a:t>Color</a:t>
            </a:r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 Image</a:t>
            </a:r>
          </a:p>
          <a:p>
            <a:pPr rtl="0"/>
            <a:endParaRPr lang="tr-TR"/>
          </a:p>
        </p:txBody>
      </p:sp>
      <p:sp>
        <p:nvSpPr>
          <p:cNvPr id="10" name="Alt Bilgi Yer Tutucusu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Image </a:t>
            </a:r>
            <a:r>
              <a:rPr lang="tr-TR" dirty="0" err="1">
                <a:cs typeface="Biome"/>
              </a:rPr>
              <a:t>Processing</a:t>
            </a:r>
            <a:endParaRPr lang="tr-TR" dirty="0" err="1"/>
          </a:p>
        </p:txBody>
      </p:sp>
      <p:sp>
        <p:nvSpPr>
          <p:cNvPr id="11" name="Slayt Numarası Yer Tutucusu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FE024F78-56A6-7740-B68D-8D4D026EDF3F}" type="slidenum">
              <a:rPr lang="tr-TR" smtClean="0"/>
              <a:pPr rtl="0"/>
              <a:t>4</a:t>
            </a:fld>
            <a:endParaRPr lang="tr-TR"/>
          </a:p>
        </p:txBody>
      </p:sp>
      <p:sp>
        <p:nvSpPr>
          <p:cNvPr id="5" name="Metin Yer Tutucusu 31">
            <a:extLst>
              <a:ext uri="{FF2B5EF4-FFF2-40B4-BE49-F238E27FC236}">
                <a16:creationId xmlns:a16="http://schemas.microsoft.com/office/drawing/2014/main" id="{45A5246D-D5D8-D401-C4D5-A5744A90733F}"/>
              </a:ext>
            </a:extLst>
          </p:cNvPr>
          <p:cNvSpPr txBox="1">
            <a:spLocks/>
          </p:cNvSpPr>
          <p:nvPr/>
        </p:nvSpPr>
        <p:spPr>
          <a:xfrm>
            <a:off x="4837236" y="4875566"/>
            <a:ext cx="2587137" cy="17213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tr-TR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r-TR"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4.RGBA </a:t>
            </a:r>
            <a:r>
              <a:rPr lang="tr-TR" dirty="0" err="1">
                <a:solidFill>
                  <a:srgbClr val="73EBF9"/>
                </a:solidFill>
                <a:latin typeface="Biome"/>
                <a:cs typeface="Biome"/>
              </a:rPr>
              <a:t>images</a:t>
            </a:r>
          </a:p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85921" y="1502183"/>
            <a:ext cx="3953594" cy="509671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1.Binary </a:t>
            </a:r>
            <a:r>
              <a:rPr lang="tr-TR" dirty="0" err="1">
                <a:solidFill>
                  <a:srgbClr val="73EBF9"/>
                </a:solidFill>
                <a:latin typeface="Biome"/>
                <a:cs typeface="Biome"/>
              </a:rPr>
              <a:t>images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746860" y="1500082"/>
            <a:ext cx="3911982" cy="523316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2. </a:t>
            </a:r>
            <a:r>
              <a:rPr lang="tr-TR" dirty="0" err="1">
                <a:solidFill>
                  <a:srgbClr val="73EBF9"/>
                </a:solidFill>
                <a:latin typeface="Biome"/>
                <a:cs typeface="Biome"/>
              </a:rPr>
              <a:t>Grayscale</a:t>
            </a:r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 Image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87476" y="2605232"/>
            <a:ext cx="3911982" cy="2307568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marL="283210" indent="-283210"/>
            <a:r>
              <a:rPr lang="tr-TR" dirty="0" err="1">
                <a:cs typeface="Biome"/>
              </a:rPr>
              <a:t>Binary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images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are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those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that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have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just</a:t>
            </a:r>
            <a:r>
              <a:rPr lang="tr-TR" dirty="0">
                <a:cs typeface="Biome"/>
              </a:rPr>
              <a:t> two </a:t>
            </a:r>
            <a:r>
              <a:rPr lang="tr-TR" dirty="0" err="1">
                <a:cs typeface="Biome"/>
              </a:rPr>
              <a:t>possible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pixel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intensity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values</a:t>
            </a:r>
            <a:r>
              <a:rPr lang="tr-TR" dirty="0">
                <a:cs typeface="Biome"/>
              </a:rPr>
              <a:t>: 0 </a:t>
            </a:r>
            <a:r>
              <a:rPr lang="tr-TR" dirty="0" err="1">
                <a:cs typeface="Biome"/>
              </a:rPr>
              <a:t>for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black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and</a:t>
            </a:r>
            <a:r>
              <a:rPr lang="tr-TR" dirty="0">
                <a:cs typeface="Biome"/>
              </a:rPr>
              <a:t> 1 </a:t>
            </a:r>
            <a:r>
              <a:rPr lang="tr-TR" dirty="0" err="1">
                <a:cs typeface="Biome"/>
              </a:rPr>
              <a:t>for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white</a:t>
            </a:r>
            <a:r>
              <a:rPr lang="tr-TR" dirty="0">
                <a:cs typeface="Biome"/>
              </a:rPr>
              <a:t>.</a:t>
            </a:r>
          </a:p>
          <a:p>
            <a:pPr marL="283210" indent="-283210"/>
            <a:r>
              <a:rPr lang="tr-TR" dirty="0">
                <a:cs typeface="Biome"/>
              </a:rPr>
              <a:t> </a:t>
            </a:r>
            <a:r>
              <a:rPr lang="tr-TR" err="1">
                <a:cs typeface="Biome"/>
              </a:rPr>
              <a:t>These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pictures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are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usually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used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to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draw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attention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to</a:t>
            </a:r>
            <a:r>
              <a:rPr lang="tr-TR" dirty="0">
                <a:cs typeface="Biome"/>
              </a:rPr>
              <a:t> a </a:t>
            </a:r>
            <a:r>
              <a:rPr lang="tr-TR" err="1">
                <a:cs typeface="Biome"/>
              </a:rPr>
              <a:t>specific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area</a:t>
            </a:r>
            <a:r>
              <a:rPr lang="tr-TR" dirty="0">
                <a:cs typeface="Biome"/>
              </a:rPr>
              <a:t> of a </a:t>
            </a:r>
            <a:r>
              <a:rPr lang="tr-TR" err="1">
                <a:cs typeface="Biome"/>
              </a:rPr>
              <a:t>colorful</a:t>
            </a:r>
            <a:r>
              <a:rPr lang="tr-TR" dirty="0">
                <a:cs typeface="Biome"/>
              </a:rPr>
              <a:t> </a:t>
            </a:r>
            <a:r>
              <a:rPr lang="tr-TR" err="1">
                <a:cs typeface="Biome"/>
              </a:rPr>
              <a:t>picture</a:t>
            </a:r>
            <a:r>
              <a:rPr lang="tr-TR" dirty="0">
                <a:cs typeface="Biome"/>
              </a:rPr>
              <a:t>.</a:t>
            </a:r>
          </a:p>
        </p:txBody>
      </p:sp>
      <p:sp>
        <p:nvSpPr>
          <p:cNvPr id="6" name="Metin Yer Tutucusu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793041" y="2674504"/>
            <a:ext cx="3865801" cy="2238296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marL="283210" indent="-283210" rtl="0"/>
            <a:endParaRPr lang="tr-TR" dirty="0"/>
          </a:p>
          <a:p>
            <a:pPr marL="283210" indent="-283210" rtl="0"/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Image </a:t>
            </a:r>
            <a:r>
              <a:rPr lang="tr-TR" dirty="0" err="1">
                <a:cs typeface="Biome"/>
              </a:rPr>
              <a:t>Processing</a:t>
            </a:r>
            <a:endParaRPr lang="tr-TR" dirty="0" err="1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FE024F78-56A6-7740-B68D-8D4D026EDF3F}" type="slidenum">
              <a:rPr lang="tr-TR" smtClean="0"/>
              <a:pPr rtl="0"/>
              <a:t>5</a:t>
            </a:fld>
            <a:endParaRPr lang="tr-TR"/>
          </a:p>
        </p:txBody>
      </p:sp>
      <p:sp>
        <p:nvSpPr>
          <p:cNvPr id="14" name="Metin Yer Tutucusu 4">
            <a:extLst>
              <a:ext uri="{FF2B5EF4-FFF2-40B4-BE49-F238E27FC236}">
                <a16:creationId xmlns:a16="http://schemas.microsoft.com/office/drawing/2014/main" id="{8270455F-539F-C80C-7DE6-46A2CC094C17}"/>
              </a:ext>
            </a:extLst>
          </p:cNvPr>
          <p:cNvSpPr txBox="1">
            <a:spLocks/>
          </p:cNvSpPr>
          <p:nvPr/>
        </p:nvSpPr>
        <p:spPr>
          <a:xfrm>
            <a:off x="6658603" y="2434359"/>
            <a:ext cx="3911982" cy="25269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 spc="200" baseline="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953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52144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210" indent="-283210"/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Pictures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in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grayscale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,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often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known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as 8-bit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pictures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,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are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made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up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of 256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different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colors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,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with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black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represented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by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a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pixel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intensity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of 0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and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white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by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a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pixel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intensity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of 255. </a:t>
            </a:r>
            <a:endParaRPr lang="tr-TR" dirty="0"/>
          </a:p>
          <a:p>
            <a:pPr marL="283210" indent="-283210"/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The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various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colors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of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gray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represent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the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remaining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254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values</a:t>
            </a:r>
            <a:endParaRPr lang="tr-TR" dirty="0">
              <a:solidFill>
                <a:srgbClr val="FFFFFF"/>
              </a:solidFill>
              <a:latin typeface="Arial Nova"/>
              <a:cs typeface="Biome"/>
            </a:endParaRPr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A548F6-47F8-3699-7890-9D5CE9338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1CB766DF-6744-44F7-F42F-0FE6E643EDB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85921" y="1502183"/>
            <a:ext cx="3953594" cy="509671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3. RGB </a:t>
            </a:r>
            <a:r>
              <a:rPr lang="tr-TR" dirty="0" err="1">
                <a:solidFill>
                  <a:srgbClr val="73EBF9"/>
                </a:solidFill>
                <a:latin typeface="Biome"/>
                <a:cs typeface="Biome"/>
              </a:rPr>
              <a:t>Color</a:t>
            </a:r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 Image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F1317DCA-7E10-E7F2-E5EB-D1CE661BA8E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746860" y="1500082"/>
            <a:ext cx="3911982" cy="523316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4.RGBA </a:t>
            </a:r>
            <a:r>
              <a:rPr lang="tr-TR" dirty="0" err="1">
                <a:solidFill>
                  <a:srgbClr val="73EBF9"/>
                </a:solidFill>
                <a:latin typeface="Biome"/>
                <a:cs typeface="Biome"/>
              </a:rPr>
              <a:t>Images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C541DA59-123F-2F84-C720-8314709D1DF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87476" y="2605232"/>
            <a:ext cx="3911982" cy="3323568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marL="283210" indent="-283210"/>
            <a:r>
              <a:rPr lang="tr-TR" dirty="0">
                <a:cs typeface="Biome"/>
              </a:rPr>
              <a:t>RGB </a:t>
            </a:r>
            <a:r>
              <a:rPr lang="tr-TR" dirty="0" err="1">
                <a:cs typeface="Biome"/>
              </a:rPr>
              <a:t>color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images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consist</a:t>
            </a:r>
            <a:r>
              <a:rPr lang="tr-TR" dirty="0">
                <a:cs typeface="Biome"/>
              </a:rPr>
              <a:t> of </a:t>
            </a:r>
            <a:r>
              <a:rPr lang="tr-TR" dirty="0" err="1">
                <a:cs typeface="Biome"/>
              </a:rPr>
              <a:t>three</a:t>
            </a:r>
            <a:r>
              <a:rPr lang="tr-TR" dirty="0">
                <a:cs typeface="Biome"/>
              </a:rPr>
              <a:t> 16-bit </a:t>
            </a:r>
            <a:r>
              <a:rPr lang="tr-TR" dirty="0" err="1">
                <a:cs typeface="Biome"/>
              </a:rPr>
              <a:t>matrices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representing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Red</a:t>
            </a:r>
            <a:r>
              <a:rPr lang="tr-TR" dirty="0">
                <a:cs typeface="Biome"/>
              </a:rPr>
              <a:t>, </a:t>
            </a:r>
            <a:r>
              <a:rPr lang="tr-TR" dirty="0" err="1">
                <a:cs typeface="Biome"/>
              </a:rPr>
              <a:t>Green</a:t>
            </a:r>
            <a:r>
              <a:rPr lang="tr-TR" dirty="0">
                <a:cs typeface="Biome"/>
              </a:rPr>
              <a:t>, </a:t>
            </a:r>
            <a:r>
              <a:rPr lang="tr-TR" dirty="0" err="1">
                <a:cs typeface="Biome"/>
              </a:rPr>
              <a:t>and</a:t>
            </a:r>
            <a:r>
              <a:rPr lang="tr-TR" dirty="0">
                <a:cs typeface="Biome"/>
              </a:rPr>
              <a:t> Blue </a:t>
            </a:r>
            <a:r>
              <a:rPr lang="tr-TR" dirty="0" err="1">
                <a:cs typeface="Biome"/>
              </a:rPr>
              <a:t>channels</a:t>
            </a:r>
            <a:r>
              <a:rPr lang="tr-TR" dirty="0">
                <a:cs typeface="Biome"/>
              </a:rPr>
              <a:t>. </a:t>
            </a:r>
            <a:r>
              <a:rPr lang="tr-TR" dirty="0" err="1">
                <a:cs typeface="Biome"/>
              </a:rPr>
              <a:t>Each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pixel</a:t>
            </a:r>
            <a:r>
              <a:rPr lang="tr-TR" dirty="0">
                <a:cs typeface="Biome"/>
              </a:rPr>
              <a:t> is </a:t>
            </a:r>
            <a:r>
              <a:rPr lang="tr-TR" dirty="0" err="1">
                <a:cs typeface="Biome"/>
              </a:rPr>
              <a:t>defined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by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three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coordinates</a:t>
            </a:r>
            <a:r>
              <a:rPr lang="tr-TR" dirty="0">
                <a:cs typeface="Biome"/>
              </a:rPr>
              <a:t>, </a:t>
            </a:r>
            <a:r>
              <a:rPr lang="tr-TR" dirty="0" err="1">
                <a:cs typeface="Biome"/>
              </a:rPr>
              <a:t>with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values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ranging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from</a:t>
            </a:r>
            <a:r>
              <a:rPr lang="tr-TR" dirty="0">
                <a:cs typeface="Biome"/>
              </a:rPr>
              <a:t> 0 </a:t>
            </a:r>
            <a:r>
              <a:rPr lang="tr-TR" dirty="0" err="1">
                <a:cs typeface="Biome"/>
              </a:rPr>
              <a:t>to</a:t>
            </a:r>
            <a:r>
              <a:rPr lang="tr-TR" dirty="0">
                <a:cs typeface="Biome"/>
              </a:rPr>
              <a:t> 255. Black is </a:t>
            </a:r>
            <a:r>
              <a:rPr lang="tr-TR" dirty="0" err="1">
                <a:cs typeface="Biome"/>
              </a:rPr>
              <a:t>represented</a:t>
            </a:r>
            <a:r>
              <a:rPr lang="tr-TR" dirty="0">
                <a:cs typeface="Biome"/>
              </a:rPr>
              <a:t> as (0, 0, 0), </a:t>
            </a:r>
            <a:r>
              <a:rPr lang="tr-TR" dirty="0" err="1">
                <a:cs typeface="Biome"/>
              </a:rPr>
              <a:t>white</a:t>
            </a:r>
            <a:r>
              <a:rPr lang="tr-TR" dirty="0">
                <a:cs typeface="Biome"/>
              </a:rPr>
              <a:t> as (255, 255, 255), </a:t>
            </a:r>
            <a:r>
              <a:rPr lang="tr-TR" dirty="0" err="1">
                <a:cs typeface="Biome"/>
              </a:rPr>
              <a:t>and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various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combinations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create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different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colors</a:t>
            </a:r>
            <a:r>
              <a:rPr lang="tr-TR" dirty="0">
                <a:cs typeface="Biome"/>
              </a:rPr>
              <a:t>, </a:t>
            </a:r>
            <a:r>
              <a:rPr lang="tr-TR" dirty="0" err="1">
                <a:cs typeface="Biome"/>
              </a:rPr>
              <a:t>such</a:t>
            </a:r>
            <a:r>
              <a:rPr lang="tr-TR" dirty="0">
                <a:cs typeface="Biome"/>
              </a:rPr>
              <a:t> as </a:t>
            </a:r>
            <a:r>
              <a:rPr lang="tr-TR" dirty="0" err="1">
                <a:cs typeface="Biome"/>
              </a:rPr>
              <a:t>red</a:t>
            </a:r>
            <a:r>
              <a:rPr lang="tr-TR" dirty="0">
                <a:cs typeface="Biome"/>
              </a:rPr>
              <a:t> (255, 0, 0), </a:t>
            </a:r>
            <a:r>
              <a:rPr lang="tr-TR" dirty="0" err="1">
                <a:cs typeface="Biome"/>
              </a:rPr>
              <a:t>green</a:t>
            </a:r>
            <a:r>
              <a:rPr lang="tr-TR" dirty="0">
                <a:cs typeface="Biome"/>
              </a:rPr>
              <a:t> (0, 255, 0), </a:t>
            </a:r>
            <a:r>
              <a:rPr lang="tr-TR" dirty="0" err="1">
                <a:cs typeface="Biome"/>
              </a:rPr>
              <a:t>and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blue</a:t>
            </a:r>
            <a:r>
              <a:rPr lang="tr-TR" dirty="0">
                <a:cs typeface="Biome"/>
              </a:rPr>
              <a:t> (0, 0, 255).</a:t>
            </a:r>
          </a:p>
        </p:txBody>
      </p:sp>
      <p:sp>
        <p:nvSpPr>
          <p:cNvPr id="6" name="Metin Yer Tutucusu 5">
            <a:extLst>
              <a:ext uri="{FF2B5EF4-FFF2-40B4-BE49-F238E27FC236}">
                <a16:creationId xmlns:a16="http://schemas.microsoft.com/office/drawing/2014/main" id="{F10E3BDC-94F6-1D0A-943C-5B61FCEC1B0A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746860" y="2605232"/>
            <a:ext cx="3911982" cy="2804022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marL="283210" indent="-283210"/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RGBA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photos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are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RGB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images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that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have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been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colored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,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with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an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additional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channel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called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"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alpha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"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that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shows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how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opacity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is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applied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to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the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RGB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image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.</a:t>
            </a:r>
          </a:p>
          <a:p>
            <a:pPr marL="283210" indent="-283210"/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 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Opacity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is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basically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a "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see-through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"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quality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,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with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a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value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ranging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from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0% </a:t>
            </a:r>
            <a:r>
              <a:rPr lang="tr-TR" err="1">
                <a:solidFill>
                  <a:srgbClr val="FFFFFF"/>
                </a:solidFill>
                <a:latin typeface="Arial Nova"/>
                <a:cs typeface="Biome"/>
              </a:rPr>
              <a:t>to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100%.</a:t>
            </a:r>
          </a:p>
          <a:p>
            <a:pPr marL="283210" indent="-283210" rtl="0"/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0571567B-0C54-9FC8-9B68-3D6F5F8E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Image </a:t>
            </a:r>
            <a:r>
              <a:rPr lang="tr-TR" dirty="0" err="1">
                <a:cs typeface="Biome"/>
              </a:rPr>
              <a:t>Processing</a:t>
            </a:r>
            <a:endParaRPr lang="tr-TR" dirty="0" err="1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3360D0B8-4783-592F-6C68-AAAE23268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FE024F78-56A6-7740-B68D-8D4D026EDF3F}" type="slidenum">
              <a:rPr lang="tr-TR" smtClean="0"/>
              <a:pPr rtl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26028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E1B30-0D90-362D-3093-D270A7B31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526AB48-9D7E-831A-0AF9-44E988C26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61" y="-437255"/>
            <a:ext cx="6910627" cy="1164882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sz="3200" dirty="0">
                <a:ea typeface="+mj-lt"/>
                <a:cs typeface="+mj-lt"/>
              </a:rPr>
              <a:t>Image </a:t>
            </a:r>
            <a:r>
              <a:rPr lang="tr-TR" sz="3200" dirty="0" err="1">
                <a:ea typeface="+mj-lt"/>
                <a:cs typeface="+mj-lt"/>
              </a:rPr>
              <a:t>Processing</a:t>
            </a:r>
            <a:r>
              <a:rPr lang="tr-TR" sz="3200" dirty="0">
                <a:ea typeface="+mj-lt"/>
                <a:cs typeface="+mj-lt"/>
              </a:rPr>
              <a:t> </a:t>
            </a:r>
            <a:r>
              <a:rPr lang="tr-TR" sz="3200" dirty="0" err="1">
                <a:ea typeface="+mj-lt"/>
                <a:cs typeface="+mj-lt"/>
              </a:rPr>
              <a:t>Techniques</a:t>
            </a:r>
            <a:r>
              <a:rPr lang="tr-TR" sz="3200" dirty="0">
                <a:ea typeface="+mj-lt"/>
                <a:cs typeface="+mj-lt"/>
              </a:rPr>
              <a:t> </a:t>
            </a:r>
            <a:endParaRPr lang="tr-TR" dirty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36970498-C636-84B6-0BC8-FF6B2B66342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rtl="0"/>
            <a:endParaRPr lang="tr-TR" dirty="0"/>
          </a:p>
          <a:p>
            <a:pPr rtl="0"/>
            <a:endParaRPr lang="tr-TR"/>
          </a:p>
          <a:p>
            <a:pPr rtl="0"/>
            <a:endParaRPr lang="tr-TR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3BF33C6-9319-8709-0D21-6F90EA889FB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67532" y="1135690"/>
            <a:ext cx="7350483" cy="3142350"/>
          </a:xfrm>
        </p:spPr>
        <p:txBody>
          <a:bodyPr rtlCol="0"/>
          <a:lstStyle>
            <a:defPPr>
              <a:defRPr lang="tr-TR"/>
            </a:defPPr>
          </a:lstStyle>
          <a:p>
            <a:pPr marL="0" indent="0"/>
            <a:r>
              <a:rPr lang="tr-TR" dirty="0">
                <a:ea typeface="+mn-lt"/>
                <a:cs typeface="+mn-lt"/>
              </a:rPr>
              <a:t>Image </a:t>
            </a:r>
            <a:r>
              <a:rPr lang="tr-TR" dirty="0" err="1">
                <a:ea typeface="+mn-lt"/>
                <a:cs typeface="+mn-lt"/>
              </a:rPr>
              <a:t>processing</a:t>
            </a:r>
            <a:r>
              <a:rPr lang="tr-TR" dirty="0">
                <a:ea typeface="+mn-lt"/>
                <a:cs typeface="+mn-lt"/>
              </a:rPr>
              <a:t> can be </a:t>
            </a:r>
            <a:r>
              <a:rPr lang="tr-TR" dirty="0" err="1">
                <a:ea typeface="+mn-lt"/>
                <a:cs typeface="+mn-lt"/>
              </a:rPr>
              <a:t>applied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improve</a:t>
            </a:r>
            <a:r>
              <a:rPr lang="tr-TR" dirty="0">
                <a:ea typeface="+mn-lt"/>
                <a:cs typeface="+mn-lt"/>
              </a:rPr>
              <a:t> an </a:t>
            </a:r>
            <a:r>
              <a:rPr lang="tr-TR" dirty="0" err="1">
                <a:ea typeface="+mn-lt"/>
                <a:cs typeface="+mn-lt"/>
              </a:rPr>
              <a:t>image's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quality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eliminate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unneeded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elements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from</a:t>
            </a:r>
            <a:r>
              <a:rPr lang="tr-TR" dirty="0">
                <a:ea typeface="+mn-lt"/>
                <a:cs typeface="+mn-lt"/>
              </a:rPr>
              <a:t> an </a:t>
            </a:r>
            <a:r>
              <a:rPr lang="tr-TR" dirty="0" err="1">
                <a:ea typeface="+mn-lt"/>
                <a:cs typeface="+mn-lt"/>
              </a:rPr>
              <a:t>image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or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even</a:t>
            </a:r>
            <a:r>
              <a:rPr lang="tr-TR" dirty="0">
                <a:ea typeface="+mn-lt"/>
                <a:cs typeface="+mn-lt"/>
              </a:rPr>
              <a:t> start </a:t>
            </a:r>
            <a:r>
              <a:rPr lang="tr-TR" dirty="0" err="1">
                <a:ea typeface="+mn-lt"/>
                <a:cs typeface="+mn-lt"/>
              </a:rPr>
              <a:t>from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scratch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produce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new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images</a:t>
            </a:r>
            <a:r>
              <a:rPr lang="tr-TR" dirty="0">
                <a:ea typeface="+mn-lt"/>
                <a:cs typeface="+mn-lt"/>
              </a:rPr>
              <a:t>.</a:t>
            </a:r>
          </a:p>
          <a:p>
            <a:r>
              <a:rPr lang="tr-TR" dirty="0">
                <a:ea typeface="+mn-lt"/>
                <a:cs typeface="+mn-lt"/>
              </a:rPr>
              <a:t>Image </a:t>
            </a:r>
            <a:r>
              <a:rPr lang="tr-TR" dirty="0" err="1">
                <a:ea typeface="+mn-lt"/>
                <a:cs typeface="+mn-lt"/>
              </a:rPr>
              <a:t>processing</a:t>
            </a:r>
            <a:r>
              <a:rPr lang="tr-TR" dirty="0">
                <a:ea typeface="+mn-lt"/>
                <a:cs typeface="+mn-lt"/>
              </a:rPr>
              <a:t> is a </a:t>
            </a:r>
            <a:r>
              <a:rPr lang="tr-TR" dirty="0" err="1">
                <a:ea typeface="+mn-lt"/>
                <a:cs typeface="+mn-lt"/>
              </a:rPr>
              <a:t>vast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complex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field</a:t>
            </a:r>
            <a:r>
              <a:rPr lang="tr-TR" dirty="0">
                <a:ea typeface="+mn-lt"/>
                <a:cs typeface="+mn-lt"/>
              </a:rPr>
              <a:t>, </a:t>
            </a:r>
            <a:r>
              <a:rPr lang="tr-TR" dirty="0" err="1">
                <a:ea typeface="+mn-lt"/>
                <a:cs typeface="+mn-lt"/>
              </a:rPr>
              <a:t>with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many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different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algorithms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and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techniques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that</a:t>
            </a:r>
            <a:r>
              <a:rPr lang="tr-TR" dirty="0">
                <a:ea typeface="+mn-lt"/>
                <a:cs typeface="+mn-lt"/>
              </a:rPr>
              <a:t> can be </a:t>
            </a:r>
            <a:r>
              <a:rPr lang="tr-TR" dirty="0" err="1">
                <a:ea typeface="+mn-lt"/>
                <a:cs typeface="+mn-lt"/>
              </a:rPr>
              <a:t>used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to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achieve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different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results</a:t>
            </a:r>
            <a:r>
              <a:rPr lang="tr-TR" dirty="0">
                <a:ea typeface="+mn-lt"/>
                <a:cs typeface="+mn-lt"/>
              </a:rPr>
              <a:t>. Here </a:t>
            </a:r>
            <a:r>
              <a:rPr lang="tr-TR" dirty="0" err="1">
                <a:ea typeface="+mn-lt"/>
                <a:cs typeface="+mn-lt"/>
              </a:rPr>
              <a:t>are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some</a:t>
            </a:r>
            <a:r>
              <a:rPr lang="tr-TR" dirty="0">
                <a:ea typeface="+mn-lt"/>
                <a:cs typeface="+mn-lt"/>
              </a:rPr>
              <a:t> of </a:t>
            </a:r>
            <a:r>
              <a:rPr lang="tr-TR" dirty="0" err="1">
                <a:ea typeface="+mn-lt"/>
                <a:cs typeface="+mn-lt"/>
              </a:rPr>
              <a:t>the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techniques</a:t>
            </a:r>
            <a:r>
              <a:rPr lang="tr-TR" dirty="0">
                <a:ea typeface="+mn-lt"/>
                <a:cs typeface="+mn-lt"/>
              </a:rPr>
              <a:t> </a:t>
            </a:r>
            <a:r>
              <a:rPr lang="tr-TR" dirty="0" err="1">
                <a:ea typeface="+mn-lt"/>
                <a:cs typeface="+mn-lt"/>
              </a:rPr>
              <a:t>that</a:t>
            </a:r>
            <a:r>
              <a:rPr lang="tr-TR" dirty="0">
                <a:ea typeface="+mn-lt"/>
                <a:cs typeface="+mn-lt"/>
              </a:rPr>
              <a:t> can be </a:t>
            </a:r>
            <a:r>
              <a:rPr lang="tr-TR" dirty="0" err="1">
                <a:ea typeface="+mn-lt"/>
                <a:cs typeface="+mn-lt"/>
              </a:rPr>
              <a:t>used</a:t>
            </a:r>
            <a:r>
              <a:rPr lang="tr-TR" dirty="0">
                <a:ea typeface="+mn-lt"/>
                <a:cs typeface="+mn-lt"/>
              </a:rPr>
              <a:t>. </a:t>
            </a:r>
            <a:endParaRPr lang="tr-TR" dirty="0"/>
          </a:p>
        </p:txBody>
      </p:sp>
      <p:sp>
        <p:nvSpPr>
          <p:cNvPr id="17" name="Alt Bilgi Yer Tutucusu 16">
            <a:extLst>
              <a:ext uri="{FF2B5EF4-FFF2-40B4-BE49-F238E27FC236}">
                <a16:creationId xmlns:a16="http://schemas.microsoft.com/office/drawing/2014/main" id="{0EB95F76-7D49-3E80-D709-C03573BC4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Image </a:t>
            </a:r>
            <a:r>
              <a:rPr lang="tr-TR" dirty="0" err="1">
                <a:cs typeface="Biome"/>
              </a:rPr>
              <a:t>Processing</a:t>
            </a:r>
            <a:r>
              <a:rPr lang="tr-TR" dirty="0">
                <a:cs typeface="Biome"/>
              </a:rPr>
              <a:t> </a:t>
            </a:r>
            <a:endParaRPr lang="tr-TR" dirty="0"/>
          </a:p>
        </p:txBody>
      </p:sp>
      <p:sp>
        <p:nvSpPr>
          <p:cNvPr id="18" name="Slayt Numarası Yer Tutucusu 17">
            <a:extLst>
              <a:ext uri="{FF2B5EF4-FFF2-40B4-BE49-F238E27FC236}">
                <a16:creationId xmlns:a16="http://schemas.microsoft.com/office/drawing/2014/main" id="{0415DADE-6492-BD9E-E7E8-4BF94F08C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FE024F78-56A6-7740-B68D-8D4D026EDF3F}" type="slidenum">
              <a:rPr lang="tr-TR" smtClean="0"/>
              <a:pPr rtl="0"/>
              <a:t>7</a:t>
            </a:fld>
            <a:endParaRPr lang="tr-TR"/>
          </a:p>
        </p:txBody>
      </p:sp>
      <p:pic>
        <p:nvPicPr>
          <p:cNvPr id="7" name="Resim 6" descr="Turuncu gradyan eflatun">
            <a:extLst>
              <a:ext uri="{FF2B5EF4-FFF2-40B4-BE49-F238E27FC236}">
                <a16:creationId xmlns:a16="http://schemas.microsoft.com/office/drawing/2014/main" id="{28A64077-4CD3-DD76-8B1A-C16853D98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7819" y="5152064"/>
            <a:ext cx="2101273" cy="1172054"/>
          </a:xfrm>
          <a:prstGeom prst="rect">
            <a:avLst/>
          </a:prstGeom>
        </p:spPr>
      </p:pic>
      <p:pic>
        <p:nvPicPr>
          <p:cNvPr id="8" name="Resim 7" descr="Turuncu gradyan eflatun">
            <a:extLst>
              <a:ext uri="{FF2B5EF4-FFF2-40B4-BE49-F238E27FC236}">
                <a16:creationId xmlns:a16="http://schemas.microsoft.com/office/drawing/2014/main" id="{D54C8EE7-1CAC-D0EF-46DB-10ABFE0BE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181" y="5152063"/>
            <a:ext cx="2101273" cy="1172054"/>
          </a:xfrm>
          <a:prstGeom prst="rect">
            <a:avLst/>
          </a:prstGeom>
        </p:spPr>
      </p:pic>
      <p:pic>
        <p:nvPicPr>
          <p:cNvPr id="9" name="Resim 8" descr="Turuncu gradyan eflatun">
            <a:extLst>
              <a:ext uri="{FF2B5EF4-FFF2-40B4-BE49-F238E27FC236}">
                <a16:creationId xmlns:a16="http://schemas.microsoft.com/office/drawing/2014/main" id="{45CD8CDC-AA01-F09F-5A61-FD305AF31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817" y="3812790"/>
            <a:ext cx="2101273" cy="1172054"/>
          </a:xfrm>
          <a:prstGeom prst="rect">
            <a:avLst/>
          </a:prstGeom>
        </p:spPr>
      </p:pic>
      <p:pic>
        <p:nvPicPr>
          <p:cNvPr id="10" name="Resim 9" descr="Turuncu gradyan eflatun">
            <a:extLst>
              <a:ext uri="{FF2B5EF4-FFF2-40B4-BE49-F238E27FC236}">
                <a16:creationId xmlns:a16="http://schemas.microsoft.com/office/drawing/2014/main" id="{4F40F3A8-8630-D042-3230-E2E5AB864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727" y="5152063"/>
            <a:ext cx="2101273" cy="1172054"/>
          </a:xfrm>
          <a:prstGeom prst="rect">
            <a:avLst/>
          </a:prstGeom>
        </p:spPr>
      </p:pic>
      <p:pic>
        <p:nvPicPr>
          <p:cNvPr id="11" name="Resim 10" descr="Turuncu gradyan eflatun">
            <a:extLst>
              <a:ext uri="{FF2B5EF4-FFF2-40B4-BE49-F238E27FC236}">
                <a16:creationId xmlns:a16="http://schemas.microsoft.com/office/drawing/2014/main" id="{16FCCF7F-58DD-7981-A515-8CBCE9433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0363" y="3812791"/>
            <a:ext cx="2101273" cy="1172054"/>
          </a:xfrm>
          <a:prstGeom prst="rect">
            <a:avLst/>
          </a:prstGeom>
        </p:spPr>
      </p:pic>
      <p:pic>
        <p:nvPicPr>
          <p:cNvPr id="12" name="Resim 11" descr="Turuncu gradyan eflatun">
            <a:extLst>
              <a:ext uri="{FF2B5EF4-FFF2-40B4-BE49-F238E27FC236}">
                <a16:creationId xmlns:a16="http://schemas.microsoft.com/office/drawing/2014/main" id="{9B6258D5-DD22-C4BB-29C3-23A68D141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5152064"/>
            <a:ext cx="2101273" cy="1172054"/>
          </a:xfrm>
          <a:prstGeom prst="rect">
            <a:avLst/>
          </a:prstGeom>
        </p:spPr>
      </p:pic>
      <p:pic>
        <p:nvPicPr>
          <p:cNvPr id="13" name="Resim 12" descr="Turuncu gradyan eflatun">
            <a:extLst>
              <a:ext uri="{FF2B5EF4-FFF2-40B4-BE49-F238E27FC236}">
                <a16:creationId xmlns:a16="http://schemas.microsoft.com/office/drawing/2014/main" id="{A91DB670-E44F-B014-F097-E73BBAC3C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455" y="3812791"/>
            <a:ext cx="2101273" cy="1172054"/>
          </a:xfrm>
          <a:prstGeom prst="rect">
            <a:avLst/>
          </a:prstGeom>
        </p:spPr>
      </p:pic>
      <p:sp>
        <p:nvSpPr>
          <p:cNvPr id="15" name="Metin kutusu 14">
            <a:extLst>
              <a:ext uri="{FF2B5EF4-FFF2-40B4-BE49-F238E27FC236}">
                <a16:creationId xmlns:a16="http://schemas.microsoft.com/office/drawing/2014/main" id="{8B3BBA02-6431-C821-59A6-EC46209B990A}"/>
              </a:ext>
            </a:extLst>
          </p:cNvPr>
          <p:cNvSpPr txBox="1"/>
          <p:nvPr/>
        </p:nvSpPr>
        <p:spPr>
          <a:xfrm>
            <a:off x="1549400" y="4077855"/>
            <a:ext cx="180801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1: Image Enhancement </a:t>
            </a:r>
          </a:p>
        </p:txBody>
      </p:sp>
      <p:sp>
        <p:nvSpPr>
          <p:cNvPr id="19" name="Metin kutusu 18">
            <a:extLst>
              <a:ext uri="{FF2B5EF4-FFF2-40B4-BE49-F238E27FC236}">
                <a16:creationId xmlns:a16="http://schemas.microsoft.com/office/drawing/2014/main" id="{9D4E36E7-DC9A-A995-6AC4-FFC1FC1DF725}"/>
              </a:ext>
            </a:extLst>
          </p:cNvPr>
          <p:cNvSpPr txBox="1"/>
          <p:nvPr/>
        </p:nvSpPr>
        <p:spPr>
          <a:xfrm>
            <a:off x="4585854" y="4077855"/>
            <a:ext cx="202738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2: Image Restoration </a:t>
            </a:r>
          </a:p>
        </p:txBody>
      </p:sp>
      <p:sp>
        <p:nvSpPr>
          <p:cNvPr id="20" name="Metin kutusu 19">
            <a:extLst>
              <a:ext uri="{FF2B5EF4-FFF2-40B4-BE49-F238E27FC236}">
                <a16:creationId xmlns:a16="http://schemas.microsoft.com/office/drawing/2014/main" id="{C80445B4-C609-3353-DA74-963FEB6A3271}"/>
              </a:ext>
            </a:extLst>
          </p:cNvPr>
          <p:cNvSpPr txBox="1"/>
          <p:nvPr/>
        </p:nvSpPr>
        <p:spPr>
          <a:xfrm>
            <a:off x="7714673" y="4077855"/>
            <a:ext cx="196965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3: Object Detection </a:t>
            </a:r>
          </a:p>
        </p:txBody>
      </p:sp>
      <p:sp>
        <p:nvSpPr>
          <p:cNvPr id="21" name="Metin kutusu 20">
            <a:extLst>
              <a:ext uri="{FF2B5EF4-FFF2-40B4-BE49-F238E27FC236}">
                <a16:creationId xmlns:a16="http://schemas.microsoft.com/office/drawing/2014/main" id="{1B55D5A0-EBA3-1817-931D-03B096CABA35}"/>
              </a:ext>
            </a:extLst>
          </p:cNvPr>
          <p:cNvSpPr txBox="1"/>
          <p:nvPr/>
        </p:nvSpPr>
        <p:spPr>
          <a:xfrm>
            <a:off x="452581" y="5417127"/>
            <a:ext cx="200429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4: Image Compression </a:t>
            </a:r>
          </a:p>
        </p:txBody>
      </p:sp>
      <p:sp>
        <p:nvSpPr>
          <p:cNvPr id="22" name="Metin kutusu 21">
            <a:extLst>
              <a:ext uri="{FF2B5EF4-FFF2-40B4-BE49-F238E27FC236}">
                <a16:creationId xmlns:a16="http://schemas.microsoft.com/office/drawing/2014/main" id="{60100344-6E3E-A68E-BF49-72C0327BF9CA}"/>
              </a:ext>
            </a:extLst>
          </p:cNvPr>
          <p:cNvSpPr txBox="1"/>
          <p:nvPr/>
        </p:nvSpPr>
        <p:spPr>
          <a:xfrm>
            <a:off x="3581400" y="5417126"/>
            <a:ext cx="214283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5: Image Manipulation </a:t>
            </a:r>
          </a:p>
        </p:txBody>
      </p:sp>
      <p:sp>
        <p:nvSpPr>
          <p:cNvPr id="23" name="Metin kutusu 22">
            <a:extLst>
              <a:ext uri="{FF2B5EF4-FFF2-40B4-BE49-F238E27FC236}">
                <a16:creationId xmlns:a16="http://schemas.microsoft.com/office/drawing/2014/main" id="{058BA9F4-90D3-D735-A3B5-5D20806FAF02}"/>
              </a:ext>
            </a:extLst>
          </p:cNvPr>
          <p:cNvSpPr txBox="1"/>
          <p:nvPr/>
        </p:nvSpPr>
        <p:spPr>
          <a:xfrm>
            <a:off x="6225309" y="5417127"/>
            <a:ext cx="183111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6: Image Generation </a:t>
            </a:r>
          </a:p>
        </p:txBody>
      </p:sp>
      <p:sp>
        <p:nvSpPr>
          <p:cNvPr id="24" name="Metin kutusu 23">
            <a:extLst>
              <a:ext uri="{FF2B5EF4-FFF2-40B4-BE49-F238E27FC236}">
                <a16:creationId xmlns:a16="http://schemas.microsoft.com/office/drawing/2014/main" id="{2F8C4C9A-F293-899A-C6B7-AF23EE7C692D}"/>
              </a:ext>
            </a:extLst>
          </p:cNvPr>
          <p:cNvSpPr txBox="1"/>
          <p:nvPr/>
        </p:nvSpPr>
        <p:spPr>
          <a:xfrm>
            <a:off x="9146309" y="5417127"/>
            <a:ext cx="216592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7: Image-to-Image Translation </a:t>
            </a:r>
          </a:p>
        </p:txBody>
      </p:sp>
    </p:spTree>
    <p:extLst>
      <p:ext uri="{BB962C8B-B14F-4D97-AF65-F5344CB8AC3E}">
        <p14:creationId xmlns:p14="http://schemas.microsoft.com/office/powerpoint/2010/main" val="3924147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D9409D-1377-2DED-1E59-86D7922CA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1C72281-EF20-16A2-5697-9A6F6CACF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8359" y="3117137"/>
            <a:ext cx="12191998" cy="1323440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 err="1">
                <a:cs typeface="Biome"/>
              </a:rPr>
              <a:t>Phases</a:t>
            </a:r>
            <a:r>
              <a:rPr lang="tr-TR" dirty="0">
                <a:cs typeface="Biome"/>
              </a:rPr>
              <a:t> of Image </a:t>
            </a:r>
            <a:r>
              <a:rPr lang="tr-TR" dirty="0" err="1">
                <a:cs typeface="Biome"/>
              </a:rPr>
              <a:t>Processing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904398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49DA91-113E-3255-B52B-348D79F03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457D3BC-29E7-54E6-8E5D-AC41CCF2B97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39376" y="324547"/>
            <a:ext cx="3953594" cy="509671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1.Image </a:t>
            </a:r>
            <a:r>
              <a:rPr lang="tr-TR" dirty="0" err="1">
                <a:solidFill>
                  <a:srgbClr val="73EBF9"/>
                </a:solidFill>
                <a:latin typeface="Biome"/>
                <a:cs typeface="Biome"/>
              </a:rPr>
              <a:t>Acquisition</a:t>
            </a:r>
            <a:endParaRPr lang="tr-TR">
              <a:solidFill>
                <a:srgbClr val="73EBF9"/>
              </a:solidFill>
              <a:latin typeface="Biome"/>
              <a:cs typeface="Biome"/>
            </a:endParaRP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AD038F37-6A8A-4512-D669-791B2969CAA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96587" y="322446"/>
            <a:ext cx="3911982" cy="523316"/>
          </a:xfrm>
        </p:spPr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2. Image Enhancement</a:t>
            </a:r>
            <a:endParaRPr lang="tr-TR" dirty="0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80E34489-B601-73C8-B593-BD58B35A28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40931" y="977323"/>
            <a:ext cx="3911982" cy="2272932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marL="283210" indent="-283210"/>
            <a:r>
              <a:rPr lang="tr-TR" dirty="0">
                <a:cs typeface="Biome"/>
              </a:rPr>
              <a:t>An </a:t>
            </a:r>
            <a:r>
              <a:rPr lang="tr-TR" dirty="0" err="1">
                <a:cs typeface="Biome"/>
              </a:rPr>
              <a:t>analogue-to-digital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converter</a:t>
            </a:r>
            <a:r>
              <a:rPr lang="tr-TR" dirty="0">
                <a:cs typeface="Biome"/>
              </a:rPr>
              <a:t> is </a:t>
            </a:r>
            <a:r>
              <a:rPr lang="tr-TR" dirty="0" err="1">
                <a:cs typeface="Biome"/>
              </a:rPr>
              <a:t>used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to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digitalize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image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after</a:t>
            </a:r>
            <a:r>
              <a:rPr lang="tr-TR" dirty="0">
                <a:cs typeface="Biome"/>
              </a:rPr>
              <a:t> it is </a:t>
            </a:r>
            <a:r>
              <a:rPr lang="tr-TR" dirty="0" err="1">
                <a:cs typeface="Biome"/>
              </a:rPr>
              <a:t>taken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by</a:t>
            </a:r>
            <a:r>
              <a:rPr lang="tr-TR" dirty="0">
                <a:cs typeface="Biome"/>
              </a:rPr>
              <a:t> a </a:t>
            </a:r>
            <a:r>
              <a:rPr lang="tr-TR" dirty="0" err="1">
                <a:cs typeface="Biome"/>
              </a:rPr>
              <a:t>camera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and</a:t>
            </a:r>
            <a:r>
              <a:rPr lang="tr-TR" dirty="0">
                <a:cs typeface="Biome"/>
              </a:rPr>
              <a:t>, </a:t>
            </a:r>
            <a:r>
              <a:rPr lang="tr-TR" dirty="0" err="1">
                <a:cs typeface="Biome"/>
              </a:rPr>
              <a:t>if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camera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output</a:t>
            </a:r>
            <a:r>
              <a:rPr lang="tr-TR" dirty="0">
                <a:cs typeface="Biome"/>
              </a:rPr>
              <a:t> is not </a:t>
            </a:r>
            <a:r>
              <a:rPr lang="tr-TR" dirty="0" err="1">
                <a:cs typeface="Biome"/>
              </a:rPr>
              <a:t>already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digital</a:t>
            </a:r>
            <a:r>
              <a:rPr lang="tr-TR" dirty="0">
                <a:cs typeface="Biome"/>
              </a:rPr>
              <a:t>, </a:t>
            </a:r>
            <a:r>
              <a:rPr lang="tr-TR" dirty="0" err="1">
                <a:cs typeface="Biome"/>
              </a:rPr>
              <a:t>so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that</a:t>
            </a:r>
            <a:r>
              <a:rPr lang="tr-TR" dirty="0">
                <a:cs typeface="Biome"/>
              </a:rPr>
              <a:t> it can be </a:t>
            </a:r>
            <a:r>
              <a:rPr lang="tr-TR" dirty="0" err="1">
                <a:cs typeface="Biome"/>
              </a:rPr>
              <a:t>processed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further</a:t>
            </a:r>
            <a:r>
              <a:rPr lang="tr-TR" dirty="0">
                <a:cs typeface="Biome"/>
              </a:rPr>
              <a:t> in a </a:t>
            </a:r>
            <a:r>
              <a:rPr lang="tr-TR" dirty="0" err="1">
                <a:cs typeface="Biome"/>
              </a:rPr>
              <a:t>computer</a:t>
            </a:r>
            <a:r>
              <a:rPr lang="tr-TR" dirty="0">
                <a:cs typeface="Biome"/>
              </a:rPr>
              <a:t>.</a:t>
            </a:r>
          </a:p>
        </p:txBody>
      </p:sp>
      <p:sp>
        <p:nvSpPr>
          <p:cNvPr id="6" name="Metin Yer Tutucusu 5">
            <a:extLst>
              <a:ext uri="{FF2B5EF4-FFF2-40B4-BE49-F238E27FC236}">
                <a16:creationId xmlns:a16="http://schemas.microsoft.com/office/drawing/2014/main" id="{40F11C1E-565C-BE74-EDA7-2A3B75D9376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227315" y="977323"/>
            <a:ext cx="3900437" cy="2330659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</a:lstStyle>
          <a:p>
            <a:pPr marL="283210" indent="-283210"/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In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this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step,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the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acquired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image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is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manipulated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to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meet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the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requirements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of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the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specific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task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for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which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the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image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will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be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used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.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Such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techniques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are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primarily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aimed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at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highlighting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the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hidden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or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important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details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in an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image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,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like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contrast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and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brightness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adjustment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, </a:t>
            </a:r>
            <a:r>
              <a:rPr lang="tr-TR" dirty="0" err="1">
                <a:solidFill>
                  <a:srgbClr val="FFFFFF"/>
                </a:solidFill>
                <a:latin typeface="Arial Nova"/>
                <a:cs typeface="Biome"/>
              </a:rPr>
              <a:t>etc</a:t>
            </a:r>
            <a:r>
              <a:rPr lang="tr-TR" dirty="0">
                <a:solidFill>
                  <a:srgbClr val="FFFFFF"/>
                </a:solidFill>
                <a:latin typeface="Arial Nova"/>
                <a:cs typeface="Biome"/>
              </a:rPr>
              <a:t>.</a:t>
            </a:r>
          </a:p>
          <a:p>
            <a:pPr marL="283210" indent="-283210" rtl="0"/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A35FD2EB-FEB3-F4BD-4B53-44E500E8C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tr-TR"/>
            </a:defPPr>
          </a:lstStyle>
          <a:p>
            <a:r>
              <a:rPr lang="tr-TR" dirty="0">
                <a:cs typeface="Biome"/>
              </a:rPr>
              <a:t>Image </a:t>
            </a:r>
            <a:r>
              <a:rPr lang="tr-TR" dirty="0" err="1">
                <a:cs typeface="Biome"/>
              </a:rPr>
              <a:t>Processing</a:t>
            </a:r>
            <a:endParaRPr lang="tr-TR" dirty="0" err="1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7FFCD144-7E10-3B5A-86AD-046875E53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tr-TR"/>
            </a:defPPr>
          </a:lstStyle>
          <a:p>
            <a:pPr rtl="0"/>
            <a:fld id="{FE024F78-56A6-7740-B68D-8D4D026EDF3F}" type="slidenum">
              <a:rPr lang="tr-TR" smtClean="0"/>
              <a:pPr rtl="0"/>
              <a:t>9</a:t>
            </a:fld>
            <a:endParaRPr lang="tr-TR"/>
          </a:p>
        </p:txBody>
      </p:sp>
      <p:sp>
        <p:nvSpPr>
          <p:cNvPr id="9" name="Metin Yer Tutucusu 3">
            <a:extLst>
              <a:ext uri="{FF2B5EF4-FFF2-40B4-BE49-F238E27FC236}">
                <a16:creationId xmlns:a16="http://schemas.microsoft.com/office/drawing/2014/main" id="{2E1F927D-8E02-B6BA-D8BD-FC18341C95FC}"/>
              </a:ext>
            </a:extLst>
          </p:cNvPr>
          <p:cNvSpPr txBox="1">
            <a:spLocks/>
          </p:cNvSpPr>
          <p:nvPr/>
        </p:nvSpPr>
        <p:spPr>
          <a:xfrm>
            <a:off x="6229623" y="3257300"/>
            <a:ext cx="4500800" cy="5233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tr-TR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r-TR" sz="2000" kern="1200" spc="3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4. </a:t>
            </a:r>
            <a:r>
              <a:rPr lang="tr-TR" dirty="0" err="1">
                <a:solidFill>
                  <a:srgbClr val="73EBF9"/>
                </a:solidFill>
                <a:latin typeface="Biome"/>
                <a:cs typeface="Biome"/>
              </a:rPr>
              <a:t>Color</a:t>
            </a:r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 Image </a:t>
            </a:r>
            <a:r>
              <a:rPr lang="tr-TR" dirty="0" err="1">
                <a:solidFill>
                  <a:srgbClr val="73EBF9"/>
                </a:solidFill>
                <a:latin typeface="Biome"/>
                <a:cs typeface="Biome"/>
              </a:rPr>
              <a:t>Processing</a:t>
            </a:r>
          </a:p>
        </p:txBody>
      </p:sp>
      <p:sp>
        <p:nvSpPr>
          <p:cNvPr id="11" name="Metin Yer Tutucusu 3">
            <a:extLst>
              <a:ext uri="{FF2B5EF4-FFF2-40B4-BE49-F238E27FC236}">
                <a16:creationId xmlns:a16="http://schemas.microsoft.com/office/drawing/2014/main" id="{BDE70DEB-BE3A-915A-4E68-E6FC12BCEEAA}"/>
              </a:ext>
            </a:extLst>
          </p:cNvPr>
          <p:cNvSpPr txBox="1">
            <a:spLocks/>
          </p:cNvSpPr>
          <p:nvPr/>
        </p:nvSpPr>
        <p:spPr>
          <a:xfrm>
            <a:off x="332205" y="3248064"/>
            <a:ext cx="3911982" cy="5233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tr-TR"/>
            </a:defPPr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r-TR" sz="2000" kern="1200" spc="3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3. Image </a:t>
            </a:r>
            <a:r>
              <a:rPr lang="tr-TR" dirty="0" err="1">
                <a:solidFill>
                  <a:srgbClr val="73EBF9"/>
                </a:solidFill>
                <a:latin typeface="Biome"/>
                <a:cs typeface="Biome"/>
              </a:rPr>
              <a:t>Restoration</a:t>
            </a:r>
            <a:r>
              <a:rPr lang="tr-TR" dirty="0">
                <a:solidFill>
                  <a:srgbClr val="73EBF9"/>
                </a:solidFill>
                <a:latin typeface="Biome"/>
                <a:cs typeface="Biome"/>
              </a:rPr>
              <a:t> </a:t>
            </a:r>
            <a:endParaRPr lang="tr-TR" dirty="0"/>
          </a:p>
        </p:txBody>
      </p:sp>
      <p:sp>
        <p:nvSpPr>
          <p:cNvPr id="13" name="Metin Yer Tutucusu 4">
            <a:extLst>
              <a:ext uri="{FF2B5EF4-FFF2-40B4-BE49-F238E27FC236}">
                <a16:creationId xmlns:a16="http://schemas.microsoft.com/office/drawing/2014/main" id="{D3710E02-3310-EEC5-7709-8B4AE7F8D798}"/>
              </a:ext>
            </a:extLst>
          </p:cNvPr>
          <p:cNvSpPr txBox="1">
            <a:spLocks/>
          </p:cNvSpPr>
          <p:nvPr/>
        </p:nvSpPr>
        <p:spPr>
          <a:xfrm>
            <a:off x="262422" y="4050723"/>
            <a:ext cx="3911982" cy="33235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 spc="200" baseline="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953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52144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210" indent="-283210"/>
            <a:r>
              <a:rPr lang="tr-TR" dirty="0" err="1">
                <a:cs typeface="Biome"/>
              </a:rPr>
              <a:t>This</a:t>
            </a:r>
            <a:r>
              <a:rPr lang="tr-TR" dirty="0">
                <a:cs typeface="Biome"/>
              </a:rPr>
              <a:t> step, </a:t>
            </a:r>
            <a:r>
              <a:rPr lang="tr-TR" dirty="0" err="1">
                <a:cs typeface="Biome"/>
              </a:rPr>
              <a:t>which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focuses</a:t>
            </a:r>
            <a:r>
              <a:rPr lang="tr-TR" dirty="0">
                <a:cs typeface="Biome"/>
              </a:rPr>
              <a:t> on </a:t>
            </a:r>
            <a:r>
              <a:rPr lang="tr-TR" dirty="0" err="1">
                <a:cs typeface="Biome"/>
              </a:rPr>
              <a:t>improving</a:t>
            </a:r>
            <a:r>
              <a:rPr lang="tr-TR" dirty="0">
                <a:cs typeface="Biome"/>
              </a:rPr>
              <a:t> a </a:t>
            </a:r>
            <a:r>
              <a:rPr lang="tr-TR" dirty="0" err="1">
                <a:cs typeface="Biome"/>
              </a:rPr>
              <a:t>picture's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appearance</a:t>
            </a:r>
            <a:r>
              <a:rPr lang="tr-TR" dirty="0">
                <a:cs typeface="Biome"/>
              </a:rPr>
              <a:t>, is </a:t>
            </a:r>
            <a:r>
              <a:rPr lang="tr-TR" dirty="0" err="1">
                <a:cs typeface="Biome"/>
              </a:rPr>
              <a:t>objective</a:t>
            </a:r>
            <a:r>
              <a:rPr lang="tr-TR" dirty="0">
                <a:cs typeface="Biome"/>
              </a:rPr>
              <a:t> since it </a:t>
            </a:r>
            <a:r>
              <a:rPr lang="tr-TR" dirty="0" err="1">
                <a:cs typeface="Biome"/>
              </a:rPr>
              <a:t>may</a:t>
            </a:r>
            <a:r>
              <a:rPr lang="tr-TR" dirty="0">
                <a:cs typeface="Biome"/>
              </a:rPr>
              <a:t> be </a:t>
            </a:r>
            <a:r>
              <a:rPr lang="tr-TR" dirty="0" err="1">
                <a:cs typeface="Biome"/>
              </a:rPr>
              <a:t>connected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to</a:t>
            </a:r>
            <a:r>
              <a:rPr lang="tr-TR" dirty="0">
                <a:cs typeface="Biome"/>
              </a:rPr>
              <a:t> a </a:t>
            </a:r>
            <a:r>
              <a:rPr lang="tr-TR" dirty="0" err="1">
                <a:cs typeface="Biome"/>
              </a:rPr>
              <a:t>mathematical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probabilistic</a:t>
            </a:r>
            <a:r>
              <a:rPr lang="tr-TR" dirty="0">
                <a:cs typeface="Biome"/>
              </a:rPr>
              <a:t> model </a:t>
            </a:r>
            <a:r>
              <a:rPr lang="tr-TR" dirty="0" err="1">
                <a:cs typeface="Biome"/>
              </a:rPr>
              <a:t>that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explains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why</a:t>
            </a:r>
            <a:r>
              <a:rPr lang="tr-TR" dirty="0">
                <a:cs typeface="Biome"/>
              </a:rPr>
              <a:t> an </a:t>
            </a:r>
            <a:r>
              <a:rPr lang="tr-TR" dirty="0" err="1">
                <a:cs typeface="Biome"/>
              </a:rPr>
              <a:t>image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decreases</a:t>
            </a:r>
            <a:r>
              <a:rPr lang="tr-TR" dirty="0">
                <a:cs typeface="Biome"/>
              </a:rPr>
              <a:t>. </a:t>
            </a:r>
            <a:r>
              <a:rPr lang="tr-TR" dirty="0" err="1">
                <a:cs typeface="Biome"/>
              </a:rPr>
              <a:t>For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instance</a:t>
            </a:r>
            <a:r>
              <a:rPr lang="tr-TR" dirty="0">
                <a:cs typeface="Biome"/>
              </a:rPr>
              <a:t>, </a:t>
            </a:r>
            <a:r>
              <a:rPr lang="tr-TR" dirty="0" err="1">
                <a:cs typeface="Biome"/>
              </a:rPr>
              <a:t>reducing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image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noise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blur</a:t>
            </a:r>
            <a:r>
              <a:rPr lang="tr-TR" dirty="0">
                <a:cs typeface="Biome"/>
              </a:rPr>
              <a:t>.</a:t>
            </a:r>
            <a:endParaRPr lang="tr-TR" dirty="0"/>
          </a:p>
        </p:txBody>
      </p:sp>
      <p:sp>
        <p:nvSpPr>
          <p:cNvPr id="17" name="Metin Yer Tutucusu 4">
            <a:extLst>
              <a:ext uri="{FF2B5EF4-FFF2-40B4-BE49-F238E27FC236}">
                <a16:creationId xmlns:a16="http://schemas.microsoft.com/office/drawing/2014/main" id="{35DDA655-1843-93EE-672A-5E7237DC85F0}"/>
              </a:ext>
            </a:extLst>
          </p:cNvPr>
          <p:cNvSpPr txBox="1">
            <a:spLocks/>
          </p:cNvSpPr>
          <p:nvPr/>
        </p:nvSpPr>
        <p:spPr>
          <a:xfrm>
            <a:off x="6231421" y="4131541"/>
            <a:ext cx="3911982" cy="22729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tr-TR"/>
            </a:defPPr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 spc="200" baseline="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953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52144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tr-TR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tr-T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210" indent="-283210"/>
            <a:r>
              <a:rPr lang="tr-TR" dirty="0" err="1">
                <a:cs typeface="Biome"/>
              </a:rPr>
              <a:t>This</a:t>
            </a:r>
            <a:r>
              <a:rPr lang="tr-TR" dirty="0">
                <a:cs typeface="Biome"/>
              </a:rPr>
              <a:t> step </a:t>
            </a:r>
            <a:r>
              <a:rPr lang="tr-TR" dirty="0" err="1">
                <a:cs typeface="Biome"/>
              </a:rPr>
              <a:t>aims</a:t>
            </a:r>
            <a:r>
              <a:rPr lang="tr-TR" dirty="0">
                <a:cs typeface="Biome"/>
              </a:rPr>
              <a:t> at </a:t>
            </a:r>
            <a:r>
              <a:rPr lang="tr-TR" dirty="0" err="1">
                <a:cs typeface="Biome"/>
              </a:rPr>
              <a:t>handling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the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processing</a:t>
            </a:r>
            <a:r>
              <a:rPr lang="tr-TR" dirty="0">
                <a:cs typeface="Biome"/>
              </a:rPr>
              <a:t> of </a:t>
            </a:r>
            <a:r>
              <a:rPr lang="tr-TR" dirty="0" err="1">
                <a:cs typeface="Biome"/>
              </a:rPr>
              <a:t>colored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images</a:t>
            </a:r>
            <a:r>
              <a:rPr lang="tr-TR" dirty="0">
                <a:cs typeface="Biome"/>
              </a:rPr>
              <a:t> (16-bit RGB </a:t>
            </a:r>
            <a:r>
              <a:rPr lang="tr-TR" dirty="0" err="1">
                <a:cs typeface="Biome"/>
              </a:rPr>
              <a:t>or</a:t>
            </a:r>
            <a:r>
              <a:rPr lang="tr-TR" dirty="0">
                <a:cs typeface="Biome"/>
              </a:rPr>
              <a:t> RGBA </a:t>
            </a:r>
            <a:r>
              <a:rPr lang="tr-TR" dirty="0" err="1">
                <a:cs typeface="Biome"/>
              </a:rPr>
              <a:t>images</a:t>
            </a:r>
            <a:r>
              <a:rPr lang="tr-TR" dirty="0">
                <a:cs typeface="Biome"/>
              </a:rPr>
              <a:t>), </a:t>
            </a:r>
            <a:r>
              <a:rPr lang="tr-TR" dirty="0" err="1">
                <a:cs typeface="Biome"/>
              </a:rPr>
              <a:t>for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example</a:t>
            </a:r>
            <a:r>
              <a:rPr lang="tr-TR" dirty="0">
                <a:cs typeface="Biome"/>
              </a:rPr>
              <a:t>, </a:t>
            </a:r>
            <a:r>
              <a:rPr lang="tr-TR" dirty="0" err="1">
                <a:cs typeface="Biome"/>
              </a:rPr>
              <a:t>peforming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color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correction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color</a:t>
            </a:r>
            <a:r>
              <a:rPr lang="tr-TR" dirty="0">
                <a:cs typeface="Biome"/>
              </a:rPr>
              <a:t> </a:t>
            </a:r>
            <a:r>
              <a:rPr lang="tr-TR" dirty="0" err="1">
                <a:cs typeface="Biome"/>
              </a:rPr>
              <a:t>modeling</a:t>
            </a:r>
            <a:r>
              <a:rPr lang="tr-TR" dirty="0">
                <a:cs typeface="Biome"/>
              </a:rPr>
              <a:t> in </a:t>
            </a:r>
            <a:r>
              <a:rPr lang="tr-TR" dirty="0" err="1">
                <a:cs typeface="Biome"/>
              </a:rPr>
              <a:t>images</a:t>
            </a:r>
            <a:r>
              <a:rPr lang="tr-TR" dirty="0">
                <a:cs typeface="Biome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5625246"/>
      </p:ext>
    </p:extLst>
  </p:cSld>
  <p:clrMapOvr>
    <a:masterClrMapping/>
  </p:clrMapOvr>
</p:sld>
</file>

<file path=ppt/theme/theme1.xml><?xml version="1.0" encoding="utf-8"?>
<a:theme xmlns:a="http://schemas.openxmlformats.org/drawingml/2006/main" name="Ofis Teması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TM11936837</Template>
  <TotalTime>0</TotalTime>
  <Words>1049</Words>
  <Application>Microsoft Office PowerPoint</Application>
  <PresentationFormat>Geniş ekran</PresentationFormat>
  <Paragraphs>118</Paragraphs>
  <Slides>19</Slides>
  <Notes>19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19</vt:i4>
      </vt:variant>
    </vt:vector>
  </HeadingPairs>
  <TitlesOfParts>
    <vt:vector size="26" baseType="lpstr">
      <vt:lpstr>Arial</vt:lpstr>
      <vt:lpstr>Arial Nova</vt:lpstr>
      <vt:lpstr>Biome</vt:lpstr>
      <vt:lpstr>Biome Light</vt:lpstr>
      <vt:lpstr>Calibri</vt:lpstr>
      <vt:lpstr>Segoe UI</vt:lpstr>
      <vt:lpstr>Ofis Teması</vt:lpstr>
      <vt:lpstr>IMAGE PROCESSING</vt:lpstr>
      <vt:lpstr>What is Image Processing?</vt:lpstr>
      <vt:lpstr>How Computers Understand?</vt:lpstr>
      <vt:lpstr>Digital Image Types</vt:lpstr>
      <vt:lpstr>PowerPoint Sunusu</vt:lpstr>
      <vt:lpstr>PowerPoint Sunusu</vt:lpstr>
      <vt:lpstr>Image Processing Techniques </vt:lpstr>
      <vt:lpstr>Phases of Image Processing </vt:lpstr>
      <vt:lpstr>PowerPoint Sunusu</vt:lpstr>
      <vt:lpstr>PowerPoint Sunusu</vt:lpstr>
      <vt:lpstr>PowerPoint Sunusu</vt:lpstr>
      <vt:lpstr>THE CODE </vt:lpstr>
      <vt:lpstr>PowerPoint Sunusu</vt:lpstr>
      <vt:lpstr>EXAMPLE </vt:lpstr>
      <vt:lpstr>EXAMPLE </vt:lpstr>
      <vt:lpstr>EXAMPLE </vt:lpstr>
      <vt:lpstr>EXAMPLE </vt:lpstr>
      <vt:lpstr>EXAMPLE 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BİLİMSEL</dc:title>
  <dc:creator/>
  <cp:lastModifiedBy/>
  <cp:revision>264</cp:revision>
  <dcterms:created xsi:type="dcterms:W3CDTF">2022-07-13T15:59:43Z</dcterms:created>
  <dcterms:modified xsi:type="dcterms:W3CDTF">2024-08-27T10:21:46Z</dcterms:modified>
</cp:coreProperties>
</file>

<file path=docProps/thumbnail.jpeg>
</file>